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D760"/>
    <a:srgbClr val="93648D"/>
    <a:srgbClr val="4CC3D9"/>
    <a:srgbClr val="7BC8A4"/>
    <a:srgbClr val="FFC65D"/>
    <a:srgbClr val="F16745"/>
    <a:srgbClr val="000000"/>
    <a:srgbClr val="213489"/>
    <a:srgbClr val="28282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11" autoAdjust="0"/>
    <p:restoredTop sz="94660"/>
  </p:normalViewPr>
  <p:slideViewPr>
    <p:cSldViewPr snapToGrid="0">
      <p:cViewPr>
        <p:scale>
          <a:sx n="88" d="100"/>
          <a:sy n="88" d="100"/>
        </p:scale>
        <p:origin x="288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4ABC3-41DF-401E-B9C3-48B005D5F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3D10EC-21DB-428E-ACFA-31CABFE405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86D34-C0EB-4963-BE71-BD1AE0153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37C89-B56C-4497-9467-95F38ECF3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79D1B-DEF9-4FC4-8974-4BE463CC2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79673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01A3A-D925-406F-8FF2-AEF3D49CD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779ECA-5D12-41EE-9F2A-78A09173FA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84357-0772-4669-A801-DA924EB8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F1ED8-4E5E-4D68-941E-FC12D7B2C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5EA87-2AA8-429B-93D6-BF59947A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24056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7C0243-CF60-43B0-B194-3ED9244B59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D61391-C9ED-460D-BE77-78A6EEB5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9B90D-C068-4ACC-9835-5EC2BFE15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5BFC0-FC9E-4ECB-9E01-1369F180A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77AE0-D36F-4DA3-96D2-CF9614A3B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76123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F5E38-D2A2-4863-8643-1F0A9C51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355F8-EEA2-467F-A318-CE4A1D86C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4E246-B121-4E8E-B16A-7AB3548BA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55BFF-5735-43AF-B801-9D61A6440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CD705-1A6C-454F-9513-04C629EC3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47397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2AF1-C986-4C8D-BA16-DBE0EEA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A404E-050A-4989-83D0-2D543C52C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67C21-9EA3-4306-84EB-7D4866694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7C6FA-F6C0-4EE8-BBC4-21C2114C3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EE3CF-E580-4165-AED9-B663D265B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01405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8FE64-C2F1-47DA-A90D-E619F4E66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35C23-380A-4156-BE3B-ABDB2BC23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8BB46-1A19-443E-B24A-0718997BEF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E7A04-A757-4756-9F2E-DDEABE702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9AB747-5784-4959-8E86-5449FFE2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EC5D9-7F08-4011-98A2-67162BD18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73699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6D9C3-E76F-4057-B7D6-E5C1FDE54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23F96-ED40-45A9-AAB6-08DC3FEEB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3EEB2B-DCE7-42AE-9731-379E4EBF2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1DEF6A-F8F1-45AC-84B7-61055FC3C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9EF49B-4D44-4D1A-97CB-B5FA46204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BE22FE-9AB2-49A6-95C9-D8F5289CA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43A958-75DC-4B2D-B22C-17E02F1A2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ED5F50-74E3-44ED-B06E-008C9F3E2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64886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1CB18-9EFC-4718-89AF-848E79BA2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EAFBE0-7FB0-4FBD-B6F9-BC911904A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4AD4F2-EDB6-48C7-BE90-9AE058129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298E26-3141-4BF7-9299-F4CF29C39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089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8AAE31-EC3D-4FCC-8920-62F3B9C98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8D8539-090C-440A-8FCA-29C561C9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12DE0-B0DE-42C6-9E27-7AAFFF733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80706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D1945-C446-4387-9F5E-F4104FFFE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FCE2E-34C1-4635-92E0-3692DDB7C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7467C7-8F2B-430D-85E7-3945D2A3A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3201D-F21E-4A37-841F-82F29DC21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3D936-121E-45C7-92CD-18F65F267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53CCFD-17F0-4BDD-A0CC-91A2DCD30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16325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1004C-6933-4E87-8812-4E27E63B7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9E1F5-45A6-416D-83A7-713ED32C78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510416-62C7-4A37-9C64-6075067B0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C70B6C-67A3-4BA2-A49C-DEBA26A45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FA7EB7-45C8-45FC-B27D-AEBB78870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23A5A-F467-49EC-867E-7698C1AF9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5286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1C9C52-2E8D-4742-BA74-413B76912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A6C12-EFD0-42DB-B3BF-93E8F5102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A38A7-0E61-4BE2-BE29-DDE2D6CEE3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3CD95-5FC3-4D06-A8BD-2F8CC9DE328C}" type="datetimeFigureOut">
              <a:rPr lang="en-MY" smtClean="0"/>
              <a:t>24/11/2022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CE88A-60C6-46CE-A601-5EB7E0A1B6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869DA-6D0D-4350-AFC2-CB1E6F113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3802B-2ED3-4DB2-B65D-488E0071871E}" type="slidenum">
              <a:rPr lang="en-MY" smtClean="0"/>
              <a:t>‹N°›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5169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Tm="500">
        <p159:morph option="byObject"/>
      </p:transition>
    </mc:Choice>
    <mc:Fallback xmlns="">
      <p:transition spd="slow" advTm="5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.png"/><Relationship Id="rId3" Type="http://schemas.microsoft.com/office/2007/relationships/hdphoto" Target="../media/hdphoto2.wdp"/><Relationship Id="rId7" Type="http://schemas.openxmlformats.org/officeDocument/2006/relationships/image" Target="../media/image9.png"/><Relationship Id="rId12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6.pn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9.png"/><Relationship Id="rId18" Type="http://schemas.openxmlformats.org/officeDocument/2006/relationships/image" Target="../media/image19.png"/><Relationship Id="rId3" Type="http://schemas.microsoft.com/office/2007/relationships/hdphoto" Target="../media/hdphoto2.wdp"/><Relationship Id="rId7" Type="http://schemas.openxmlformats.org/officeDocument/2006/relationships/image" Target="../media/image1.png"/><Relationship Id="rId12" Type="http://schemas.openxmlformats.org/officeDocument/2006/relationships/image" Target="../media/image8.pn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6.jpeg"/><Relationship Id="rId5" Type="http://schemas.openxmlformats.org/officeDocument/2006/relationships/image" Target="../media/image12.png"/><Relationship Id="rId1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image" Target="../media/image14.jpeg"/><Relationship Id="rId1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2.wdp"/><Relationship Id="rId7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hdphoto" Target="../media/hdphoto2.wdp"/><Relationship Id="rId7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image" Target="../media/image4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33F678F-4512-41BF-8AC0-48CC0AA3039E}"/>
              </a:ext>
            </a:extLst>
          </p:cNvPr>
          <p:cNvSpPr/>
          <p:nvPr/>
        </p:nvSpPr>
        <p:spPr>
          <a:xfrm>
            <a:off x="4682066" y="6366933"/>
            <a:ext cx="2827867" cy="2692400"/>
          </a:xfrm>
          <a:prstGeom prst="ellipse">
            <a:avLst/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38EFC6-D594-4283-992B-9E93564A1506}"/>
              </a:ext>
            </a:extLst>
          </p:cNvPr>
          <p:cNvSpPr txBox="1"/>
          <p:nvPr/>
        </p:nvSpPr>
        <p:spPr>
          <a:xfrm>
            <a:off x="4243914" y="4309533"/>
            <a:ext cx="370416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0" b="1" i="0" dirty="0" err="1">
                <a:solidFill>
                  <a:srgbClr val="1ED760"/>
                </a:solidFill>
                <a:effectLst/>
                <a:latin typeface="Gotham" panose="02000804040000020004" pitchFamily="2" charset="0"/>
              </a:rPr>
              <a:t>SpotiViz</a:t>
            </a:r>
            <a:r>
              <a:rPr lang="en-MY" sz="8000" b="1" i="0" dirty="0">
                <a:solidFill>
                  <a:srgbClr val="1ED760"/>
                </a:solidFill>
                <a:effectLst/>
                <a:latin typeface="Century Gothic" panose="020B0502020202020204" pitchFamily="34" charset="0"/>
              </a:rPr>
              <a:t> </a:t>
            </a:r>
            <a:endParaRPr lang="en-MY" b="1" i="0" dirty="0">
              <a:solidFill>
                <a:srgbClr val="1ED760"/>
              </a:solidFill>
              <a:effectLst/>
              <a:latin typeface="Century Gothic" panose="020B0502020202020204" pitchFamily="34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416D38C-A01C-9B22-9142-53375A67E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082" y="1739900"/>
            <a:ext cx="2391833" cy="239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34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F0943E2C-5A7E-40E9-8A5E-66BB655493E2}"/>
              </a:ext>
            </a:extLst>
          </p:cNvPr>
          <p:cNvSpPr/>
          <p:nvPr/>
        </p:nvSpPr>
        <p:spPr>
          <a:xfrm>
            <a:off x="2495489" y="-934862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16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/>
              <a:t>Acousticness</a:t>
            </a:r>
            <a:endParaRPr lang="fr-FR" b="1" dirty="0"/>
          </a:p>
          <a:p>
            <a:pPr algn="ctr"/>
            <a:r>
              <a:rPr lang="fr-FR" dirty="0"/>
              <a:t>Une mesure entre 0 et 1 si la chansons est acoustique ou non.</a:t>
            </a:r>
          </a:p>
          <a:p>
            <a:pPr algn="ctr"/>
            <a:r>
              <a:rPr lang="fr-FR" dirty="0"/>
              <a:t>1 </a:t>
            </a:r>
            <a:r>
              <a:rPr lang="fr-FR" dirty="0" err="1"/>
              <a:t>répresente</a:t>
            </a:r>
            <a:r>
              <a:rPr lang="fr-FR" dirty="0"/>
              <a:t> de forte chance que la musique soit acoustique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BB8AFB-395D-46FA-A868-8F7BC5ECD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565" y="1078537"/>
            <a:ext cx="282842" cy="2391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58E1B8-C33B-4943-83F9-4E15462362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12" r="17240" b="64275"/>
          <a:stretch/>
        </p:blipFill>
        <p:spPr>
          <a:xfrm>
            <a:off x="325602" y="1385888"/>
            <a:ext cx="256768" cy="2391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A974C4-DE0D-4718-B16A-D8C6FCB978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20" t="57757" r="19923" b="7765"/>
          <a:stretch/>
        </p:blipFill>
        <p:spPr>
          <a:xfrm>
            <a:off x="325602" y="1693239"/>
            <a:ext cx="256768" cy="25050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BD42DAF-091B-4396-BA39-8FB84AFF6CF6}"/>
              </a:ext>
            </a:extLst>
          </p:cNvPr>
          <p:cNvSpPr txBox="1"/>
          <p:nvPr/>
        </p:nvSpPr>
        <p:spPr>
          <a:xfrm>
            <a:off x="610466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823ACD-FC00-4C62-B228-CDA88CAB72E4}"/>
              </a:ext>
            </a:extLst>
          </p:cNvPr>
          <p:cNvSpPr txBox="1"/>
          <p:nvPr/>
        </p:nvSpPr>
        <p:spPr>
          <a:xfrm>
            <a:off x="610466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EEACB4-E73D-4E45-B170-B51E8D848246}"/>
              </a:ext>
            </a:extLst>
          </p:cNvPr>
          <p:cNvSpPr txBox="1"/>
          <p:nvPr/>
        </p:nvSpPr>
        <p:spPr>
          <a:xfrm>
            <a:off x="601420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067FFE-1AEB-4249-8D44-375651E55685}"/>
              </a:ext>
            </a:extLst>
          </p:cNvPr>
          <p:cNvSpPr txBox="1"/>
          <p:nvPr/>
        </p:nvSpPr>
        <p:spPr>
          <a:xfrm>
            <a:off x="248192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AD65ADB4-2203-4B2A-BE53-E5774DCACF3E}"/>
              </a:ext>
            </a:extLst>
          </p:cNvPr>
          <p:cNvSpPr/>
          <p:nvPr/>
        </p:nvSpPr>
        <p:spPr>
          <a:xfrm>
            <a:off x="5515742" y="-101120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FC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Danceability</a:t>
            </a: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Décrit si la musique est propice a la danse ou non en se basant sur une 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combinaition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d’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élement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musical. La valeur varie entre 0 et 1,</a:t>
            </a: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1 représente une musique très dansante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09028970-F38E-4566-86DA-E73A371A526B}"/>
              </a:ext>
            </a:extLst>
          </p:cNvPr>
          <p:cNvSpPr/>
          <p:nvPr/>
        </p:nvSpPr>
        <p:spPr>
          <a:xfrm>
            <a:off x="8519145" y="-934861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7BC8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Energy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Mesure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allant</a:t>
            </a:r>
            <a:r>
              <a:rPr lang="en-MY" dirty="0">
                <a:solidFill>
                  <a:schemeClr val="tx1"/>
                </a:solidFill>
              </a:rPr>
              <a:t> de 0 </a:t>
            </a:r>
            <a:r>
              <a:rPr lang="en-MY" dirty="0" err="1">
                <a:solidFill>
                  <a:schemeClr val="tx1"/>
                </a:solidFill>
              </a:rPr>
              <a:t>à</a:t>
            </a:r>
            <a:r>
              <a:rPr lang="en-MY" dirty="0">
                <a:solidFill>
                  <a:schemeClr val="tx1"/>
                </a:solidFill>
              </a:rPr>
              <a:t> 1,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Représente</a:t>
            </a:r>
            <a:r>
              <a:rPr lang="en-MY" dirty="0">
                <a:solidFill>
                  <a:schemeClr val="tx1"/>
                </a:solidFill>
              </a:rPr>
              <a:t> la perception de </a:t>
            </a:r>
            <a:r>
              <a:rPr lang="en-MY" dirty="0" err="1">
                <a:solidFill>
                  <a:schemeClr val="tx1"/>
                </a:solidFill>
              </a:rPr>
              <a:t>l’intensité</a:t>
            </a:r>
            <a:r>
              <a:rPr lang="en-MY" dirty="0">
                <a:solidFill>
                  <a:schemeClr val="tx1"/>
                </a:solidFill>
              </a:rPr>
              <a:t> et de </a:t>
            </a:r>
            <a:r>
              <a:rPr lang="en-MY" dirty="0" err="1">
                <a:solidFill>
                  <a:schemeClr val="tx1"/>
                </a:solidFill>
              </a:rPr>
              <a:t>l’activité</a:t>
            </a:r>
            <a:r>
              <a:rPr lang="en-MY" dirty="0">
                <a:solidFill>
                  <a:schemeClr val="tx1"/>
                </a:solidFill>
              </a:rPr>
              <a:t> de la chansons. Par </a:t>
            </a:r>
            <a:r>
              <a:rPr lang="en-MY" dirty="0" err="1">
                <a:solidFill>
                  <a:schemeClr val="tx1"/>
                </a:solidFill>
              </a:rPr>
              <a:t>exemple</a:t>
            </a:r>
            <a:r>
              <a:rPr lang="en-MY" dirty="0">
                <a:solidFill>
                  <a:schemeClr val="tx1"/>
                </a:solidFill>
              </a:rPr>
              <a:t> un prelude de Bach a </a:t>
            </a:r>
            <a:r>
              <a:rPr lang="en-MY" dirty="0" err="1">
                <a:solidFill>
                  <a:schemeClr val="tx1"/>
                </a:solidFill>
              </a:rPr>
              <a:t>une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energie</a:t>
            </a:r>
            <a:r>
              <a:rPr lang="en-MY" dirty="0">
                <a:solidFill>
                  <a:schemeClr val="tx1"/>
                </a:solidFill>
              </a:rPr>
              <a:t> plus </a:t>
            </a:r>
            <a:r>
              <a:rPr lang="en-MY" dirty="0" err="1">
                <a:solidFill>
                  <a:schemeClr val="tx1"/>
                </a:solidFill>
              </a:rPr>
              <a:t>basse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qu’une</a:t>
            </a:r>
            <a:r>
              <a:rPr lang="en-MY" dirty="0">
                <a:solidFill>
                  <a:schemeClr val="tx1"/>
                </a:solidFill>
              </a:rPr>
              <a:t> musique de </a:t>
            </a:r>
            <a:r>
              <a:rPr lang="en-MY" dirty="0" err="1">
                <a:solidFill>
                  <a:schemeClr val="tx1"/>
                </a:solidFill>
              </a:rPr>
              <a:t>Métal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B5407DC5-6B68-47DD-9898-5ED1A437FBEA}"/>
              </a:ext>
            </a:extLst>
          </p:cNvPr>
          <p:cNvSpPr/>
          <p:nvPr/>
        </p:nvSpPr>
        <p:spPr>
          <a:xfrm>
            <a:off x="5632815" y="2805603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93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 err="1"/>
              <a:t>Speechiness</a:t>
            </a:r>
            <a:endParaRPr lang="en-MY" b="1" dirty="0"/>
          </a:p>
          <a:p>
            <a:pPr algn="ctr"/>
            <a:r>
              <a:rPr lang="en-MY" dirty="0" err="1"/>
              <a:t>Détecte</a:t>
            </a:r>
            <a:r>
              <a:rPr lang="en-MY" dirty="0"/>
              <a:t> la presence de mot dans la chanson. Plus il y a de mot plus </a:t>
            </a:r>
            <a:r>
              <a:rPr lang="en-MY" dirty="0" err="1"/>
              <a:t>ont</a:t>
            </a:r>
            <a:r>
              <a:rPr lang="en-MY" dirty="0"/>
              <a:t> </a:t>
            </a:r>
            <a:r>
              <a:rPr lang="en-MY" dirty="0" err="1"/>
              <a:t>est</a:t>
            </a:r>
            <a:r>
              <a:rPr lang="en-MY" dirty="0"/>
              <a:t> </a:t>
            </a:r>
            <a:r>
              <a:rPr lang="en-MY" dirty="0" err="1"/>
              <a:t>proche</a:t>
            </a:r>
            <a:r>
              <a:rPr lang="en-MY" dirty="0"/>
              <a:t> de 1 (talk-show). Des </a:t>
            </a:r>
            <a:r>
              <a:rPr lang="en-MY" dirty="0" err="1"/>
              <a:t>valeurs</a:t>
            </a:r>
            <a:r>
              <a:rPr lang="en-MY" dirty="0"/>
              <a:t> entre 0.33 et 0.66 </a:t>
            </a:r>
            <a:r>
              <a:rPr lang="en-MY" dirty="0" err="1"/>
              <a:t>décrivent</a:t>
            </a:r>
            <a:r>
              <a:rPr lang="en-MY" dirty="0"/>
              <a:t> des chansons </a:t>
            </a:r>
            <a:r>
              <a:rPr lang="en-MY" dirty="0" err="1"/>
              <a:t>contenant</a:t>
            </a:r>
            <a:r>
              <a:rPr lang="en-MY" dirty="0"/>
              <a:t> musique et parole.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E2F7570A-0E73-4E3C-B674-6B887FA86509}"/>
              </a:ext>
            </a:extLst>
          </p:cNvPr>
          <p:cNvSpPr/>
          <p:nvPr/>
        </p:nvSpPr>
        <p:spPr>
          <a:xfrm>
            <a:off x="8636218" y="280995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/>
              <a:t>Valence</a:t>
            </a:r>
          </a:p>
          <a:p>
            <a:pPr algn="ctr"/>
            <a:r>
              <a:rPr lang="en-MY" dirty="0" err="1"/>
              <a:t>Varie</a:t>
            </a:r>
            <a:r>
              <a:rPr lang="en-MY" dirty="0"/>
              <a:t> entre 0 et 1,</a:t>
            </a:r>
          </a:p>
          <a:p>
            <a:pPr algn="ctr"/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Décrit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la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positivité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transmise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par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une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musique. U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ne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élevée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renvoie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un sentiment plus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positif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que des musiques avec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une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basse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proche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de 0</a:t>
            </a:r>
            <a:endParaRPr lang="fr-FR" b="0" i="0" u="none" strike="noStrike" dirty="0">
              <a:solidFill>
                <a:schemeClr val="bg1"/>
              </a:solidFill>
              <a:effectLst/>
              <a:latin typeface="Circular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3AD489-480C-4E3E-A14F-CECA560D0091}"/>
              </a:ext>
            </a:extLst>
          </p:cNvPr>
          <p:cNvGrpSpPr/>
          <p:nvPr/>
        </p:nvGrpSpPr>
        <p:grpSpPr>
          <a:xfrm>
            <a:off x="2168384" y="0"/>
            <a:ext cx="10023616" cy="1625039"/>
            <a:chOff x="2168384" y="0"/>
            <a:chExt cx="10023616" cy="162503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9AC662-1CE1-49DF-90A6-336AB063BF21}"/>
                </a:ext>
              </a:extLst>
            </p:cNvPr>
            <p:cNvSpPr/>
            <p:nvPr/>
          </p:nvSpPr>
          <p:spPr>
            <a:xfrm>
              <a:off x="2168384" y="0"/>
              <a:ext cx="10023616" cy="162503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E6542F7-4BD7-4C1F-A826-1DEC6FAE38F3}"/>
                </a:ext>
              </a:extLst>
            </p:cNvPr>
            <p:cNvGrpSpPr/>
            <p:nvPr/>
          </p:nvGrpSpPr>
          <p:grpSpPr>
            <a:xfrm>
              <a:off x="2612562" y="612013"/>
              <a:ext cx="8968972" cy="705675"/>
              <a:chOff x="2612562" y="612013"/>
              <a:chExt cx="8968972" cy="705675"/>
            </a:xfrm>
          </p:grpSpPr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E455AF56-F873-4D96-898A-AEC174E730F1}"/>
                  </a:ext>
                </a:extLst>
              </p:cNvPr>
              <p:cNvSpPr/>
              <p:nvPr/>
            </p:nvSpPr>
            <p:spPr>
              <a:xfrm>
                <a:off x="2612562" y="612013"/>
                <a:ext cx="8968972" cy="705675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C8EE5B5-A93B-4C29-AD1A-7C1501C70735}"/>
                  </a:ext>
                </a:extLst>
              </p:cNvPr>
              <p:cNvSpPr txBox="1"/>
              <p:nvPr/>
            </p:nvSpPr>
            <p:spPr>
              <a:xfrm>
                <a:off x="2787470" y="647575"/>
                <a:ext cx="2480580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32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Les Variables</a:t>
                </a:r>
                <a:endParaRPr lang="en-MY" sz="9600" b="1" i="0" dirty="0">
                  <a:solidFill>
                    <a:schemeClr val="bg1"/>
                  </a:solidFill>
                  <a:effectLst/>
                  <a:latin typeface="Gotham" panose="02000804040000020004" pitchFamily="2" charset="0"/>
                </a:endParaRPr>
              </a:p>
            </p:txBody>
          </p:sp>
        </p:grpSp>
      </p:grpSp>
      <p:sp>
        <p:nvSpPr>
          <p:cNvPr id="51" name="Oval 50">
            <a:extLst>
              <a:ext uri="{FF2B5EF4-FFF2-40B4-BE49-F238E27FC236}">
                <a16:creationId xmlns:a16="http://schemas.microsoft.com/office/drawing/2014/main" id="{43EF58F7-8DBD-406C-8256-221369726BEB}"/>
              </a:ext>
            </a:extLst>
          </p:cNvPr>
          <p:cNvSpPr/>
          <p:nvPr/>
        </p:nvSpPr>
        <p:spPr>
          <a:xfrm>
            <a:off x="4682067" y="13167563"/>
            <a:ext cx="2783682" cy="2692400"/>
          </a:xfrm>
          <a:prstGeom prst="ellipse">
            <a:avLst/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" name="TextBox 10">
            <a:extLst>
              <a:ext uri="{FF2B5EF4-FFF2-40B4-BE49-F238E27FC236}">
                <a16:creationId xmlns:a16="http://schemas.microsoft.com/office/drawing/2014/main" id="{DF4098DD-A2A1-3158-944B-834615F5B5DC}"/>
              </a:ext>
            </a:extLst>
          </p:cNvPr>
          <p:cNvSpPr txBox="1"/>
          <p:nvPr/>
        </p:nvSpPr>
        <p:spPr>
          <a:xfrm>
            <a:off x="800100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SpotiViz</a:t>
            </a:r>
            <a:endParaRPr lang="en-MY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7949F07-D39C-0AB3-F755-F96543302A7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94" y="262192"/>
            <a:ext cx="490548" cy="490548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1D39EDE7-72D4-294B-DBC8-B5F7581FE5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991" y="7334268"/>
            <a:ext cx="2391833" cy="2391833"/>
          </a:xfrm>
          <a:prstGeom prst="rect">
            <a:avLst/>
          </a:prstGeom>
        </p:spPr>
      </p:pic>
      <p:sp>
        <p:nvSpPr>
          <p:cNvPr id="5" name="Rectangle: Rounded Corners 49">
            <a:extLst>
              <a:ext uri="{FF2B5EF4-FFF2-40B4-BE49-F238E27FC236}">
                <a16:creationId xmlns:a16="http://schemas.microsoft.com/office/drawing/2014/main" id="{13C78C9B-2C25-781A-CA87-62FD7F4AF944}"/>
              </a:ext>
            </a:extLst>
          </p:cNvPr>
          <p:cNvSpPr/>
          <p:nvPr/>
        </p:nvSpPr>
        <p:spPr>
          <a:xfrm>
            <a:off x="325602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Introduction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9" name="Rectangle: Rounded Corners 58">
            <a:extLst>
              <a:ext uri="{FF2B5EF4-FFF2-40B4-BE49-F238E27FC236}">
                <a16:creationId xmlns:a16="http://schemas.microsoft.com/office/drawing/2014/main" id="{F11D0E93-08D5-E1FF-EB50-D7A12E223A81}"/>
              </a:ext>
            </a:extLst>
          </p:cNvPr>
          <p:cNvSpPr/>
          <p:nvPr/>
        </p:nvSpPr>
        <p:spPr>
          <a:xfrm>
            <a:off x="325602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</a:t>
            </a:r>
            <a:r>
              <a:rPr lang="fr-FR" sz="1100" dirty="0">
                <a:latin typeface="Adam Medium" panose="02000403000000000000" pitchFamily="2" charset="0"/>
              </a:rPr>
              <a:t>données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10" name="Rectangle: Rounded Corners 59">
            <a:extLst>
              <a:ext uri="{FF2B5EF4-FFF2-40B4-BE49-F238E27FC236}">
                <a16:creationId xmlns:a16="http://schemas.microsoft.com/office/drawing/2014/main" id="{E222B46F-DD7D-D8E0-9A30-1BBB0E79F51A}"/>
              </a:ext>
            </a:extLst>
          </p:cNvPr>
          <p:cNvSpPr/>
          <p:nvPr/>
        </p:nvSpPr>
        <p:spPr>
          <a:xfrm>
            <a:off x="325602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variables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15" name="Rectangle: Rounded Corners 60">
            <a:extLst>
              <a:ext uri="{FF2B5EF4-FFF2-40B4-BE49-F238E27FC236}">
                <a16:creationId xmlns:a16="http://schemas.microsoft.com/office/drawing/2014/main" id="{0D97285E-FBD1-88F2-600F-518347DDEB54}"/>
              </a:ext>
            </a:extLst>
          </p:cNvPr>
          <p:cNvSpPr/>
          <p:nvPr/>
        </p:nvSpPr>
        <p:spPr>
          <a:xfrm>
            <a:off x="325602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dirty="0">
                <a:latin typeface="Adam Medium" panose="02000403000000000000" pitchFamily="2" charset="0"/>
              </a:rPr>
              <a:t>Démonstration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19" name="TextBox 44">
            <a:extLst>
              <a:ext uri="{FF2B5EF4-FFF2-40B4-BE49-F238E27FC236}">
                <a16:creationId xmlns:a16="http://schemas.microsoft.com/office/drawing/2014/main" id="{DB6B0220-3B6E-3AE7-B45C-FCC6BD04CFF5}"/>
              </a:ext>
            </a:extLst>
          </p:cNvPr>
          <p:cNvSpPr txBox="1"/>
          <p:nvPr/>
        </p:nvSpPr>
        <p:spPr>
          <a:xfrm>
            <a:off x="380191" y="5620352"/>
            <a:ext cx="13366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600" b="1" dirty="0">
                <a:solidFill>
                  <a:schemeClr val="bg1"/>
                </a:solidFill>
                <a:latin typeface="Gotham" panose="02000804040000020004" pitchFamily="2" charset="0"/>
              </a:rPr>
              <a:t>Pokémon</a:t>
            </a:r>
          </a:p>
          <a:p>
            <a:r>
              <a:rPr lang="en-MY" sz="16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Générique</a:t>
            </a:r>
            <a:endParaRPr lang="en-MY" sz="6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20" name="TextBox 45">
            <a:extLst>
              <a:ext uri="{FF2B5EF4-FFF2-40B4-BE49-F238E27FC236}">
                <a16:creationId xmlns:a16="http://schemas.microsoft.com/office/drawing/2014/main" id="{7E3E1C63-E446-C89D-DBE2-3138E98D86A3}"/>
              </a:ext>
            </a:extLst>
          </p:cNvPr>
          <p:cNvSpPr txBox="1"/>
          <p:nvPr/>
        </p:nvSpPr>
        <p:spPr>
          <a:xfrm>
            <a:off x="389129" y="6140385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Pikachu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21" name="Picture 8">
            <a:extLst>
              <a:ext uri="{FF2B5EF4-FFF2-40B4-BE49-F238E27FC236}">
                <a16:creationId xmlns:a16="http://schemas.microsoft.com/office/drawing/2014/main" id="{B6C12635-CE1C-53DA-5E66-D9092BB78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1723" y="4490285"/>
            <a:ext cx="1253995" cy="125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37">
            <a:extLst>
              <a:ext uri="{FF2B5EF4-FFF2-40B4-BE49-F238E27FC236}">
                <a16:creationId xmlns:a16="http://schemas.microsoft.com/office/drawing/2014/main" id="{EBACDAEF-E23D-F216-7023-448ED2F694B2}"/>
              </a:ext>
            </a:extLst>
          </p:cNvPr>
          <p:cNvSpPr txBox="1"/>
          <p:nvPr/>
        </p:nvSpPr>
        <p:spPr>
          <a:xfrm>
            <a:off x="1256120" y="10145107"/>
            <a:ext cx="1066522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MY" sz="8000" b="1" dirty="0" err="1">
                <a:solidFill>
                  <a:srgbClr val="1ED760"/>
                </a:solidFill>
                <a:latin typeface="Gotham" panose="02000804040000020004" pitchFamily="2" charset="0"/>
              </a:rPr>
              <a:t>Démonstration</a:t>
            </a:r>
            <a:endParaRPr lang="en-MY" b="1" i="0" dirty="0">
              <a:solidFill>
                <a:srgbClr val="1ED760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6" name="Rectangle: Rounded Corners 74">
            <a:extLst>
              <a:ext uri="{FF2B5EF4-FFF2-40B4-BE49-F238E27FC236}">
                <a16:creationId xmlns:a16="http://schemas.microsoft.com/office/drawing/2014/main" id="{22A54651-8329-7005-3E5E-33DFED0ED2B0}"/>
              </a:ext>
            </a:extLst>
          </p:cNvPr>
          <p:cNvSpPr/>
          <p:nvPr/>
        </p:nvSpPr>
        <p:spPr>
          <a:xfrm>
            <a:off x="2621608" y="281464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4C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i="0" u="none" strike="noStrike" dirty="0" err="1">
                <a:solidFill>
                  <a:srgbClr val="222326"/>
                </a:solidFill>
                <a:effectLst/>
                <a:latin typeface="Circular"/>
              </a:rPr>
              <a:t>Instrumentalness</a:t>
            </a:r>
            <a:endParaRPr lang="fr-FR" b="1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Varie de 0 à 1.</a:t>
            </a:r>
            <a:endParaRPr lang="fr-FR" b="0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Prédit si la musique comprend des partie vocales. </a:t>
            </a:r>
            <a:r>
              <a:rPr lang="fr-FR" dirty="0">
                <a:solidFill>
                  <a:srgbClr val="222326"/>
                </a:solidFill>
                <a:latin typeface="Circular"/>
              </a:rPr>
              <a:t>Plus la mesure est proche de 1 plus la chansons a de chance de ne pas avoir de contenue « vocal ».</a:t>
            </a:r>
          </a:p>
        </p:txBody>
      </p:sp>
    </p:spTree>
    <p:extLst>
      <p:ext uri="{BB962C8B-B14F-4D97-AF65-F5344CB8AC3E}">
        <p14:creationId xmlns:p14="http://schemas.microsoft.com/office/powerpoint/2010/main" val="1266228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F0943E2C-5A7E-40E9-8A5E-66BB655493E2}"/>
              </a:ext>
            </a:extLst>
          </p:cNvPr>
          <p:cNvSpPr/>
          <p:nvPr/>
        </p:nvSpPr>
        <p:spPr>
          <a:xfrm>
            <a:off x="2495489" y="-7145162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16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/>
              <a:t>Acousticness</a:t>
            </a:r>
            <a:endParaRPr lang="fr-FR" b="1" dirty="0"/>
          </a:p>
          <a:p>
            <a:pPr algn="ctr"/>
            <a:r>
              <a:rPr lang="fr-FR" dirty="0"/>
              <a:t>Une mesure entre 0 et 1 si la chansons est acoustique ou non.</a:t>
            </a:r>
          </a:p>
          <a:p>
            <a:pPr algn="ctr"/>
            <a:r>
              <a:rPr lang="fr-FR" dirty="0"/>
              <a:t>1 </a:t>
            </a:r>
            <a:r>
              <a:rPr lang="fr-FR" dirty="0" err="1"/>
              <a:t>répresente</a:t>
            </a:r>
            <a:r>
              <a:rPr lang="fr-FR" dirty="0"/>
              <a:t> de forte chance que la musique soit acoustique</a:t>
            </a:r>
          </a:p>
        </p:txBody>
      </p:sp>
      <p:pic>
        <p:nvPicPr>
          <p:cNvPr id="8" name="Picture 2" descr="Listening is everything - Spotify">
            <a:extLst>
              <a:ext uri="{FF2B5EF4-FFF2-40B4-BE49-F238E27FC236}">
                <a16:creationId xmlns:a16="http://schemas.microsoft.com/office/drawing/2014/main" id="{46437B76-D95D-4A73-BB6C-F6F5B015C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6514" y="115832"/>
            <a:ext cx="789562" cy="78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B85A5B-2A0A-44D9-AA87-A1FBFA20A479}"/>
              </a:ext>
            </a:extLst>
          </p:cNvPr>
          <p:cNvSpPr txBox="1"/>
          <p:nvPr/>
        </p:nvSpPr>
        <p:spPr>
          <a:xfrm>
            <a:off x="-1512601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Spotify</a:t>
            </a:r>
            <a:endParaRPr lang="en-MY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BB8AFB-395D-46FA-A868-8F7BC5ECDB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000136" y="1078537"/>
            <a:ext cx="282842" cy="2391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58E1B8-C33B-4943-83F9-4E15462362C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412" r="17240" b="64275"/>
          <a:stretch/>
        </p:blipFill>
        <p:spPr>
          <a:xfrm>
            <a:off x="-1987099" y="1385888"/>
            <a:ext cx="256768" cy="2391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A974C4-DE0D-4718-B16A-D8C6FCB9784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420" t="57757" r="19923" b="7765"/>
          <a:stretch/>
        </p:blipFill>
        <p:spPr>
          <a:xfrm>
            <a:off x="-1987099" y="1693239"/>
            <a:ext cx="256768" cy="25050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BD42DAF-091B-4396-BA39-8FB84AFF6CF6}"/>
              </a:ext>
            </a:extLst>
          </p:cNvPr>
          <p:cNvSpPr txBox="1"/>
          <p:nvPr/>
        </p:nvSpPr>
        <p:spPr>
          <a:xfrm>
            <a:off x="-1702235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823ACD-FC00-4C62-B228-CDA88CAB72E4}"/>
              </a:ext>
            </a:extLst>
          </p:cNvPr>
          <p:cNvSpPr txBox="1"/>
          <p:nvPr/>
        </p:nvSpPr>
        <p:spPr>
          <a:xfrm>
            <a:off x="-1702235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EEACB4-E73D-4E45-B170-B51E8D848246}"/>
              </a:ext>
            </a:extLst>
          </p:cNvPr>
          <p:cNvSpPr txBox="1"/>
          <p:nvPr/>
        </p:nvSpPr>
        <p:spPr>
          <a:xfrm>
            <a:off x="-1711281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2C43CDF-261C-45AF-A478-638A2F74B410}"/>
              </a:ext>
            </a:extLst>
          </p:cNvPr>
          <p:cNvSpPr txBox="1"/>
          <p:nvPr/>
        </p:nvSpPr>
        <p:spPr>
          <a:xfrm>
            <a:off x="-1958653" y="5684208"/>
            <a:ext cx="16472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Gotham" panose="02000804040000020004" pitchFamily="2" charset="0"/>
              </a:rPr>
              <a:t>Diona Diss No1: Diluc Who?</a:t>
            </a:r>
            <a:endParaRPr lang="en-MY" sz="54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74AA8A-2510-42D3-BE4D-30D3AF32BD0E}"/>
              </a:ext>
            </a:extLst>
          </p:cNvPr>
          <p:cNvSpPr txBox="1"/>
          <p:nvPr/>
        </p:nvSpPr>
        <p:spPr>
          <a:xfrm>
            <a:off x="-1923572" y="6140385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Diona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067FFE-1AEB-4249-8D44-375651E55685}"/>
              </a:ext>
            </a:extLst>
          </p:cNvPr>
          <p:cNvSpPr txBox="1"/>
          <p:nvPr/>
        </p:nvSpPr>
        <p:spPr>
          <a:xfrm>
            <a:off x="-2064509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37E7CF7-F562-4DB0-AAC6-015FCBBC4CEC}"/>
              </a:ext>
            </a:extLst>
          </p:cNvPr>
          <p:cNvSpPr/>
          <p:nvPr/>
        </p:nvSpPr>
        <p:spPr>
          <a:xfrm>
            <a:off x="-1987099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Subtitle</a:t>
            </a:r>
            <a:r>
              <a:rPr lang="en-MY" sz="1400" dirty="0">
                <a:latin typeface="Adam Medium" panose="02000403000000000000" pitchFamily="2" charset="0"/>
              </a:rPr>
              <a:t> 1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0623B66-39AB-4066-B00A-645845A13CB3}"/>
              </a:ext>
            </a:extLst>
          </p:cNvPr>
          <p:cNvSpPr/>
          <p:nvPr/>
        </p:nvSpPr>
        <p:spPr>
          <a:xfrm>
            <a:off x="-1987099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Subtitle</a:t>
            </a:r>
            <a:r>
              <a:rPr lang="en-MY" sz="1400" dirty="0">
                <a:latin typeface="Adam Medium" panose="02000403000000000000" pitchFamily="2" charset="0"/>
              </a:rPr>
              <a:t> 2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16998F90-197C-49F3-96D8-A5D271A5ACA1}"/>
              </a:ext>
            </a:extLst>
          </p:cNvPr>
          <p:cNvSpPr/>
          <p:nvPr/>
        </p:nvSpPr>
        <p:spPr>
          <a:xfrm>
            <a:off x="-1987099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Subtitle</a:t>
            </a:r>
            <a:r>
              <a:rPr lang="en-MY" sz="1400" dirty="0">
                <a:latin typeface="Adam Medium" panose="02000403000000000000" pitchFamily="2" charset="0"/>
              </a:rPr>
              <a:t> 3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9E0944E1-E85A-43AA-B182-70ACEA9C6BC2}"/>
              </a:ext>
            </a:extLst>
          </p:cNvPr>
          <p:cNvSpPr/>
          <p:nvPr/>
        </p:nvSpPr>
        <p:spPr>
          <a:xfrm>
            <a:off x="-1987099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Subtitle</a:t>
            </a:r>
            <a:r>
              <a:rPr lang="en-MY" sz="1400" dirty="0">
                <a:latin typeface="Adam Medium" panose="02000403000000000000" pitchFamily="2" charset="0"/>
              </a:rPr>
              <a:t> 4</a:t>
            </a:r>
          </a:p>
        </p:txBody>
      </p:sp>
      <p:pic>
        <p:nvPicPr>
          <p:cNvPr id="32" name="Picture 4" descr="Send me cursed pics of genshin - Genshin Impact - Official Community">
            <a:extLst>
              <a:ext uri="{FF2B5EF4-FFF2-40B4-BE49-F238E27FC236}">
                <a16:creationId xmlns:a16="http://schemas.microsoft.com/office/drawing/2014/main" id="{5E30FD87-47CB-40DB-B0E8-31FA07AEA2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50"/>
          <a:stretch/>
        </p:blipFill>
        <p:spPr bwMode="auto">
          <a:xfrm>
            <a:off x="-1858715" y="4859485"/>
            <a:ext cx="814097" cy="767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AD65ADB4-2203-4B2A-BE53-E5774DCACF3E}"/>
              </a:ext>
            </a:extLst>
          </p:cNvPr>
          <p:cNvSpPr/>
          <p:nvPr/>
        </p:nvSpPr>
        <p:spPr>
          <a:xfrm>
            <a:off x="5515742" y="-722150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FC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Danceability</a:t>
            </a: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Décrit si la musique est propice a la danse ou nom en se basant sur une 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combinaition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d’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élement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musical. La valeur varie entre 0 et 1,</a:t>
            </a: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1 représente une musique très dansante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09028970-F38E-4566-86DA-E73A371A526B}"/>
              </a:ext>
            </a:extLst>
          </p:cNvPr>
          <p:cNvSpPr/>
          <p:nvPr/>
        </p:nvSpPr>
        <p:spPr>
          <a:xfrm>
            <a:off x="8519145" y="-7145161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7BC8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Energy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Mesure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allant</a:t>
            </a:r>
            <a:r>
              <a:rPr lang="en-MY" dirty="0">
                <a:solidFill>
                  <a:schemeClr val="tx1"/>
                </a:solidFill>
              </a:rPr>
              <a:t> de 0 </a:t>
            </a:r>
            <a:r>
              <a:rPr lang="en-MY" dirty="0" err="1">
                <a:solidFill>
                  <a:schemeClr val="tx1"/>
                </a:solidFill>
              </a:rPr>
              <a:t>à</a:t>
            </a:r>
            <a:r>
              <a:rPr lang="en-MY" dirty="0">
                <a:solidFill>
                  <a:schemeClr val="tx1"/>
                </a:solidFill>
              </a:rPr>
              <a:t> 1,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Représente</a:t>
            </a:r>
            <a:r>
              <a:rPr lang="en-MY" dirty="0">
                <a:solidFill>
                  <a:schemeClr val="tx1"/>
                </a:solidFill>
              </a:rPr>
              <a:t> la perception de </a:t>
            </a:r>
            <a:r>
              <a:rPr lang="en-MY" dirty="0" err="1">
                <a:solidFill>
                  <a:schemeClr val="tx1"/>
                </a:solidFill>
              </a:rPr>
              <a:t>l’intensité</a:t>
            </a:r>
            <a:r>
              <a:rPr lang="en-MY" dirty="0">
                <a:solidFill>
                  <a:schemeClr val="tx1"/>
                </a:solidFill>
              </a:rPr>
              <a:t> et de </a:t>
            </a:r>
            <a:r>
              <a:rPr lang="en-MY" dirty="0" err="1">
                <a:solidFill>
                  <a:schemeClr val="tx1"/>
                </a:solidFill>
              </a:rPr>
              <a:t>l’activité</a:t>
            </a:r>
            <a:r>
              <a:rPr lang="en-MY" dirty="0">
                <a:solidFill>
                  <a:schemeClr val="tx1"/>
                </a:solidFill>
              </a:rPr>
              <a:t> de la chansons. Par </a:t>
            </a:r>
            <a:r>
              <a:rPr lang="en-MY" dirty="0" err="1">
                <a:solidFill>
                  <a:schemeClr val="tx1"/>
                </a:solidFill>
              </a:rPr>
              <a:t>exemple</a:t>
            </a:r>
            <a:r>
              <a:rPr lang="en-MY" dirty="0">
                <a:solidFill>
                  <a:schemeClr val="tx1"/>
                </a:solidFill>
              </a:rPr>
              <a:t> un prelude de Bach a </a:t>
            </a:r>
            <a:r>
              <a:rPr lang="en-MY" dirty="0" err="1">
                <a:solidFill>
                  <a:schemeClr val="tx1"/>
                </a:solidFill>
              </a:rPr>
              <a:t>une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energie</a:t>
            </a:r>
            <a:r>
              <a:rPr lang="en-MY" dirty="0">
                <a:solidFill>
                  <a:schemeClr val="tx1"/>
                </a:solidFill>
              </a:rPr>
              <a:t> plus </a:t>
            </a:r>
            <a:r>
              <a:rPr lang="en-MY" dirty="0" err="1">
                <a:solidFill>
                  <a:schemeClr val="tx1"/>
                </a:solidFill>
              </a:rPr>
              <a:t>basse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qu’une</a:t>
            </a:r>
            <a:r>
              <a:rPr lang="en-MY" dirty="0">
                <a:solidFill>
                  <a:schemeClr val="tx1"/>
                </a:solidFill>
              </a:rPr>
              <a:t> musique de </a:t>
            </a:r>
            <a:r>
              <a:rPr lang="en-MY" dirty="0" err="1">
                <a:solidFill>
                  <a:schemeClr val="tx1"/>
                </a:solidFill>
              </a:rPr>
              <a:t>Métal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2706AC69-AC0D-43EB-9C61-ABE8277B0FCA}"/>
              </a:ext>
            </a:extLst>
          </p:cNvPr>
          <p:cNvSpPr/>
          <p:nvPr/>
        </p:nvSpPr>
        <p:spPr>
          <a:xfrm>
            <a:off x="2621608" y="-3404697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4C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i="0" u="none" strike="noStrike" dirty="0" err="1">
                <a:solidFill>
                  <a:srgbClr val="222326"/>
                </a:solidFill>
                <a:effectLst/>
                <a:latin typeface="Circular"/>
              </a:rPr>
              <a:t>Instrumentalness</a:t>
            </a:r>
            <a:endParaRPr lang="fr-FR" b="1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Varie de 0 à 1.</a:t>
            </a:r>
            <a:endParaRPr lang="fr-FR" b="0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Prédit si la musique comprend des partie vocales. </a:t>
            </a:r>
            <a:r>
              <a:rPr lang="fr-FR" dirty="0">
                <a:solidFill>
                  <a:srgbClr val="222326"/>
                </a:solidFill>
                <a:latin typeface="Circular"/>
              </a:rPr>
              <a:t>Plus la mesure est proche de 1 plus la chansons a de chance de ne pas avoir de contenue « vocal ».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B5407DC5-6B68-47DD-9898-5ED1A437FBEA}"/>
              </a:ext>
            </a:extLst>
          </p:cNvPr>
          <p:cNvSpPr/>
          <p:nvPr/>
        </p:nvSpPr>
        <p:spPr>
          <a:xfrm>
            <a:off x="5632815" y="-3404697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93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 err="1"/>
              <a:t>Speechiness</a:t>
            </a:r>
            <a:endParaRPr lang="en-MY" b="1" dirty="0"/>
          </a:p>
          <a:p>
            <a:pPr algn="ctr"/>
            <a:r>
              <a:rPr lang="en-MY" dirty="0" err="1"/>
              <a:t>Détecte</a:t>
            </a:r>
            <a:r>
              <a:rPr lang="en-MY" dirty="0"/>
              <a:t> la presence de mot dans la chanson. Plus il y a de mot plus </a:t>
            </a:r>
            <a:r>
              <a:rPr lang="en-MY" dirty="0" err="1"/>
              <a:t>ont</a:t>
            </a:r>
            <a:r>
              <a:rPr lang="en-MY" dirty="0"/>
              <a:t> </a:t>
            </a:r>
            <a:r>
              <a:rPr lang="en-MY" dirty="0" err="1"/>
              <a:t>est</a:t>
            </a:r>
            <a:r>
              <a:rPr lang="en-MY" dirty="0"/>
              <a:t> </a:t>
            </a:r>
            <a:r>
              <a:rPr lang="en-MY" dirty="0" err="1"/>
              <a:t>proche</a:t>
            </a:r>
            <a:r>
              <a:rPr lang="en-MY" dirty="0"/>
              <a:t> de 1 (talk-show). Des </a:t>
            </a:r>
            <a:r>
              <a:rPr lang="en-MY" dirty="0" err="1"/>
              <a:t>valeurs</a:t>
            </a:r>
            <a:r>
              <a:rPr lang="en-MY" dirty="0"/>
              <a:t> entre 0.33 et 0.66 </a:t>
            </a:r>
            <a:r>
              <a:rPr lang="en-MY" dirty="0" err="1"/>
              <a:t>décrivent</a:t>
            </a:r>
            <a:r>
              <a:rPr lang="en-MY" dirty="0"/>
              <a:t> des chansons </a:t>
            </a:r>
            <a:r>
              <a:rPr lang="en-MY" dirty="0" err="1"/>
              <a:t>contenant</a:t>
            </a:r>
            <a:r>
              <a:rPr lang="en-MY" dirty="0"/>
              <a:t> musique et parole.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E2F7570A-0E73-4E3C-B674-6B887FA86509}"/>
              </a:ext>
            </a:extLst>
          </p:cNvPr>
          <p:cNvSpPr/>
          <p:nvPr/>
        </p:nvSpPr>
        <p:spPr>
          <a:xfrm>
            <a:off x="8636218" y="-3400346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/>
              <a:t>Valence</a:t>
            </a:r>
          </a:p>
          <a:p>
            <a:pPr algn="ctr"/>
            <a:r>
              <a:rPr lang="en-MY" dirty="0" err="1"/>
              <a:t>Varie</a:t>
            </a:r>
            <a:r>
              <a:rPr lang="en-MY" dirty="0"/>
              <a:t> entre 0 et 1,</a:t>
            </a:r>
          </a:p>
          <a:p>
            <a:pPr algn="ctr"/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Décrit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la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positivité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transmise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par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une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musique. U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ne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élevée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renvoie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un sentiment plus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positif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que des musiques avec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une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basse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proche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de 0</a:t>
            </a:r>
            <a:endParaRPr lang="fr-FR" b="0" i="0" u="none" strike="noStrike" dirty="0">
              <a:solidFill>
                <a:schemeClr val="bg1"/>
              </a:solidFill>
              <a:effectLst/>
              <a:latin typeface="Circular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3AD489-480C-4E3E-A14F-CECA560D0091}"/>
              </a:ext>
            </a:extLst>
          </p:cNvPr>
          <p:cNvGrpSpPr/>
          <p:nvPr/>
        </p:nvGrpSpPr>
        <p:grpSpPr>
          <a:xfrm>
            <a:off x="2168384" y="-6210300"/>
            <a:ext cx="10023616" cy="1625039"/>
            <a:chOff x="2168384" y="0"/>
            <a:chExt cx="10023616" cy="162503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9AC662-1CE1-49DF-90A6-336AB063BF21}"/>
                </a:ext>
              </a:extLst>
            </p:cNvPr>
            <p:cNvSpPr/>
            <p:nvPr/>
          </p:nvSpPr>
          <p:spPr>
            <a:xfrm>
              <a:off x="2168384" y="0"/>
              <a:ext cx="10023616" cy="162503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E6542F7-4BD7-4C1F-A826-1DEC6FAE38F3}"/>
                </a:ext>
              </a:extLst>
            </p:cNvPr>
            <p:cNvGrpSpPr/>
            <p:nvPr/>
          </p:nvGrpSpPr>
          <p:grpSpPr>
            <a:xfrm>
              <a:off x="2612562" y="612013"/>
              <a:ext cx="8968972" cy="705675"/>
              <a:chOff x="2612562" y="612013"/>
              <a:chExt cx="8968972" cy="705675"/>
            </a:xfrm>
          </p:grpSpPr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E455AF56-F873-4D96-898A-AEC174E730F1}"/>
                  </a:ext>
                </a:extLst>
              </p:cNvPr>
              <p:cNvSpPr/>
              <p:nvPr/>
            </p:nvSpPr>
            <p:spPr>
              <a:xfrm>
                <a:off x="2612562" y="612013"/>
                <a:ext cx="8968972" cy="705675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C8EE5B5-A93B-4C29-AD1A-7C1501C70735}"/>
                  </a:ext>
                </a:extLst>
              </p:cNvPr>
              <p:cNvSpPr txBox="1"/>
              <p:nvPr/>
            </p:nvSpPr>
            <p:spPr>
              <a:xfrm>
                <a:off x="2787470" y="647575"/>
                <a:ext cx="2646442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32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Les variables</a:t>
                </a:r>
                <a:endParaRPr lang="en-MY" sz="9600" b="1" i="0" dirty="0">
                  <a:solidFill>
                    <a:schemeClr val="bg1"/>
                  </a:solidFill>
                  <a:effectLst/>
                  <a:latin typeface="Gotham" panose="02000804040000020004" pitchFamily="2" charset="0"/>
                </a:endParaRPr>
              </a:p>
            </p:txBody>
          </p:sp>
        </p:grp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A8B45332-A2BD-44BF-81B6-48B74D4E92AC}"/>
              </a:ext>
            </a:extLst>
          </p:cNvPr>
          <p:cNvSpPr/>
          <p:nvPr/>
        </p:nvSpPr>
        <p:spPr>
          <a:xfrm>
            <a:off x="4682067" y="6366933"/>
            <a:ext cx="2783682" cy="2692400"/>
          </a:xfrm>
          <a:prstGeom prst="ellipse">
            <a:avLst/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E4D814-6400-442E-B23F-DA849A99B319}"/>
              </a:ext>
            </a:extLst>
          </p:cNvPr>
          <p:cNvSpPr txBox="1"/>
          <p:nvPr/>
        </p:nvSpPr>
        <p:spPr>
          <a:xfrm>
            <a:off x="741295" y="3401687"/>
            <a:ext cx="1066522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MY" sz="8000" b="1" dirty="0" err="1">
                <a:solidFill>
                  <a:srgbClr val="1ED760"/>
                </a:solidFill>
                <a:latin typeface="Gotham" panose="02000804040000020004" pitchFamily="2" charset="0"/>
              </a:rPr>
              <a:t>Démonstration</a:t>
            </a:r>
            <a:endParaRPr lang="en-MY" b="1" i="0" dirty="0">
              <a:solidFill>
                <a:srgbClr val="1ED760"/>
              </a:solidFill>
              <a:effectLst/>
              <a:latin typeface="Century Gothic" panose="020B0502020202020204" pitchFamily="34" charset="0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6349C63-A094-7D93-B46A-63B76F3F7E7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949" y="2264454"/>
            <a:ext cx="1195918" cy="1195918"/>
          </a:xfrm>
          <a:prstGeom prst="rect">
            <a:avLst/>
          </a:prstGeom>
        </p:spPr>
      </p:pic>
      <p:pic>
        <p:nvPicPr>
          <p:cNvPr id="3" name="Picture 5">
            <a:extLst>
              <a:ext uri="{FF2B5EF4-FFF2-40B4-BE49-F238E27FC236}">
                <a16:creationId xmlns:a16="http://schemas.microsoft.com/office/drawing/2014/main" id="{1F6F56E4-8D04-1E19-C575-08F74E6AE8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55659" y="1078537"/>
            <a:ext cx="282842" cy="239151"/>
          </a:xfrm>
          <a:prstGeom prst="rect">
            <a:avLst/>
          </a:prstGeom>
        </p:spPr>
      </p:pic>
      <p:pic>
        <p:nvPicPr>
          <p:cNvPr id="4" name="Picture 12">
            <a:extLst>
              <a:ext uri="{FF2B5EF4-FFF2-40B4-BE49-F238E27FC236}">
                <a16:creationId xmlns:a16="http://schemas.microsoft.com/office/drawing/2014/main" id="{366D05CA-7832-0C62-E944-3A90CF93D6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412" r="17240" b="64275"/>
          <a:stretch/>
        </p:blipFill>
        <p:spPr>
          <a:xfrm>
            <a:off x="-1942622" y="1385888"/>
            <a:ext cx="256768" cy="239151"/>
          </a:xfrm>
          <a:prstGeom prst="rect">
            <a:avLst/>
          </a:prstGeom>
        </p:spPr>
      </p:pic>
      <p:pic>
        <p:nvPicPr>
          <p:cNvPr id="5" name="Picture 16">
            <a:extLst>
              <a:ext uri="{FF2B5EF4-FFF2-40B4-BE49-F238E27FC236}">
                <a16:creationId xmlns:a16="http://schemas.microsoft.com/office/drawing/2014/main" id="{3807B738-819A-90E7-88EB-390C2475D29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420" t="57757" r="19923" b="7765"/>
          <a:stretch/>
        </p:blipFill>
        <p:spPr>
          <a:xfrm>
            <a:off x="-1942622" y="1693239"/>
            <a:ext cx="256768" cy="250505"/>
          </a:xfrm>
          <a:prstGeom prst="rect">
            <a:avLst/>
          </a:prstGeom>
        </p:spPr>
      </p:pic>
      <p:sp>
        <p:nvSpPr>
          <p:cNvPr id="9" name="TextBox 34">
            <a:extLst>
              <a:ext uri="{FF2B5EF4-FFF2-40B4-BE49-F238E27FC236}">
                <a16:creationId xmlns:a16="http://schemas.microsoft.com/office/drawing/2014/main" id="{9BA074AA-4187-DE4E-CBBB-2C5D86E26F81}"/>
              </a:ext>
            </a:extLst>
          </p:cNvPr>
          <p:cNvSpPr txBox="1"/>
          <p:nvPr/>
        </p:nvSpPr>
        <p:spPr>
          <a:xfrm>
            <a:off x="-1657758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10" name="TextBox 35">
            <a:extLst>
              <a:ext uri="{FF2B5EF4-FFF2-40B4-BE49-F238E27FC236}">
                <a16:creationId xmlns:a16="http://schemas.microsoft.com/office/drawing/2014/main" id="{49635F1F-FA3D-6DA9-F8D9-A1C9286C49F1}"/>
              </a:ext>
            </a:extLst>
          </p:cNvPr>
          <p:cNvSpPr txBox="1"/>
          <p:nvPr/>
        </p:nvSpPr>
        <p:spPr>
          <a:xfrm>
            <a:off x="-1657758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15" name="TextBox 36">
            <a:extLst>
              <a:ext uri="{FF2B5EF4-FFF2-40B4-BE49-F238E27FC236}">
                <a16:creationId xmlns:a16="http://schemas.microsoft.com/office/drawing/2014/main" id="{97CDE3D0-A4D9-15D6-1E5E-97061E368A06}"/>
              </a:ext>
            </a:extLst>
          </p:cNvPr>
          <p:cNvSpPr txBox="1"/>
          <p:nvPr/>
        </p:nvSpPr>
        <p:spPr>
          <a:xfrm>
            <a:off x="-1666804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16" name="TextBox 53">
            <a:extLst>
              <a:ext uri="{FF2B5EF4-FFF2-40B4-BE49-F238E27FC236}">
                <a16:creationId xmlns:a16="http://schemas.microsoft.com/office/drawing/2014/main" id="{B64559BE-B414-5B7C-D96F-9D52E6D6B4FE}"/>
              </a:ext>
            </a:extLst>
          </p:cNvPr>
          <p:cNvSpPr txBox="1"/>
          <p:nvPr/>
        </p:nvSpPr>
        <p:spPr>
          <a:xfrm>
            <a:off x="-2020032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4EFDCEFD-259D-E246-D445-A9AFD845BA47}"/>
              </a:ext>
            </a:extLst>
          </p:cNvPr>
          <p:cNvSpPr txBox="1"/>
          <p:nvPr/>
        </p:nvSpPr>
        <p:spPr>
          <a:xfrm>
            <a:off x="-1468124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SpotiViz</a:t>
            </a:r>
            <a:endParaRPr lang="en-MY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9814028A-9263-2D9B-0500-A72F53BA1A3B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91330" y="262192"/>
            <a:ext cx="490548" cy="490548"/>
          </a:xfrm>
          <a:prstGeom prst="rect">
            <a:avLst/>
          </a:prstGeom>
        </p:spPr>
      </p:pic>
      <p:sp>
        <p:nvSpPr>
          <p:cNvPr id="20" name="Rectangle: Rounded Corners 49">
            <a:extLst>
              <a:ext uri="{FF2B5EF4-FFF2-40B4-BE49-F238E27FC236}">
                <a16:creationId xmlns:a16="http://schemas.microsoft.com/office/drawing/2014/main" id="{DD683C2F-3A59-4ECB-1EBD-020639B77A21}"/>
              </a:ext>
            </a:extLst>
          </p:cNvPr>
          <p:cNvSpPr/>
          <p:nvPr/>
        </p:nvSpPr>
        <p:spPr>
          <a:xfrm>
            <a:off x="-1942622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Introduction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21" name="Rectangle: Rounded Corners 58">
            <a:extLst>
              <a:ext uri="{FF2B5EF4-FFF2-40B4-BE49-F238E27FC236}">
                <a16:creationId xmlns:a16="http://schemas.microsoft.com/office/drawing/2014/main" id="{035FF01C-C4CC-5C0C-49AF-70E6F7794FC8}"/>
              </a:ext>
            </a:extLst>
          </p:cNvPr>
          <p:cNvSpPr/>
          <p:nvPr/>
        </p:nvSpPr>
        <p:spPr>
          <a:xfrm>
            <a:off x="-1942622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</a:t>
            </a:r>
            <a:r>
              <a:rPr lang="fr-FR" sz="1100" dirty="0">
                <a:latin typeface="Adam Medium" panose="02000403000000000000" pitchFamily="2" charset="0"/>
              </a:rPr>
              <a:t>données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22" name="Rectangle: Rounded Corners 59">
            <a:extLst>
              <a:ext uri="{FF2B5EF4-FFF2-40B4-BE49-F238E27FC236}">
                <a16:creationId xmlns:a16="http://schemas.microsoft.com/office/drawing/2014/main" id="{BDFA3CFF-A877-70F3-54D8-D514656FDEB5}"/>
              </a:ext>
            </a:extLst>
          </p:cNvPr>
          <p:cNvSpPr/>
          <p:nvPr/>
        </p:nvSpPr>
        <p:spPr>
          <a:xfrm>
            <a:off x="-1942622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variables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23" name="Rectangle: Rounded Corners 60">
            <a:extLst>
              <a:ext uri="{FF2B5EF4-FFF2-40B4-BE49-F238E27FC236}">
                <a16:creationId xmlns:a16="http://schemas.microsoft.com/office/drawing/2014/main" id="{C700F84B-D8D0-8CFD-AC01-11D351F3E677}"/>
              </a:ext>
            </a:extLst>
          </p:cNvPr>
          <p:cNvSpPr/>
          <p:nvPr/>
        </p:nvSpPr>
        <p:spPr>
          <a:xfrm>
            <a:off x="-1942622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dirty="0">
                <a:latin typeface="Adam Medium" panose="02000403000000000000" pitchFamily="2" charset="0"/>
              </a:rPr>
              <a:t>Démonstration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24" name="TextBox 44">
            <a:extLst>
              <a:ext uri="{FF2B5EF4-FFF2-40B4-BE49-F238E27FC236}">
                <a16:creationId xmlns:a16="http://schemas.microsoft.com/office/drawing/2014/main" id="{88D71469-A8BB-97BC-2282-F96947197CE1}"/>
              </a:ext>
            </a:extLst>
          </p:cNvPr>
          <p:cNvSpPr txBox="1"/>
          <p:nvPr/>
        </p:nvSpPr>
        <p:spPr>
          <a:xfrm>
            <a:off x="-1888033" y="5620352"/>
            <a:ext cx="13366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600" b="1" dirty="0">
                <a:solidFill>
                  <a:schemeClr val="bg1"/>
                </a:solidFill>
                <a:latin typeface="Gotham" panose="02000804040000020004" pitchFamily="2" charset="0"/>
              </a:rPr>
              <a:t>Pokémon</a:t>
            </a:r>
          </a:p>
          <a:p>
            <a:r>
              <a:rPr lang="en-MY" sz="16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Générique</a:t>
            </a:r>
            <a:endParaRPr lang="en-MY" sz="6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25" name="TextBox 45">
            <a:extLst>
              <a:ext uri="{FF2B5EF4-FFF2-40B4-BE49-F238E27FC236}">
                <a16:creationId xmlns:a16="http://schemas.microsoft.com/office/drawing/2014/main" id="{3D0896B4-AAF3-2554-1592-0572D0E799B6}"/>
              </a:ext>
            </a:extLst>
          </p:cNvPr>
          <p:cNvSpPr txBox="1"/>
          <p:nvPr/>
        </p:nvSpPr>
        <p:spPr>
          <a:xfrm>
            <a:off x="-1879095" y="6140385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Pikachu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26" name="Picture 8">
            <a:extLst>
              <a:ext uri="{FF2B5EF4-FFF2-40B4-BE49-F238E27FC236}">
                <a16:creationId xmlns:a16="http://schemas.microsoft.com/office/drawing/2014/main" id="{0F41BB1D-0C29-4E86-4253-D1E8EE426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2066501" y="4490285"/>
            <a:ext cx="1253995" cy="125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0207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F0943E2C-5A7E-40E9-8A5E-66BB655493E2}"/>
              </a:ext>
            </a:extLst>
          </p:cNvPr>
          <p:cNvSpPr/>
          <p:nvPr/>
        </p:nvSpPr>
        <p:spPr>
          <a:xfrm>
            <a:off x="2495489" y="-7145162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16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/>
              <a:t>Acousticness</a:t>
            </a:r>
            <a:endParaRPr lang="fr-FR" b="1" dirty="0"/>
          </a:p>
          <a:p>
            <a:pPr algn="ctr"/>
            <a:r>
              <a:rPr lang="fr-FR" dirty="0"/>
              <a:t>Une mesure entre 0 et 1 si la chansons est acoustique ou non.</a:t>
            </a:r>
          </a:p>
          <a:p>
            <a:pPr algn="ctr"/>
            <a:r>
              <a:rPr lang="fr-FR" dirty="0"/>
              <a:t>1 </a:t>
            </a:r>
            <a:r>
              <a:rPr lang="fr-FR" dirty="0" err="1"/>
              <a:t>répresente</a:t>
            </a:r>
            <a:r>
              <a:rPr lang="fr-FR" dirty="0"/>
              <a:t> de forte chance que la musique soit acoustique</a:t>
            </a:r>
          </a:p>
        </p:txBody>
      </p:sp>
      <p:pic>
        <p:nvPicPr>
          <p:cNvPr id="8" name="Picture 2" descr="Listening is everything - Spotify">
            <a:extLst>
              <a:ext uri="{FF2B5EF4-FFF2-40B4-BE49-F238E27FC236}">
                <a16:creationId xmlns:a16="http://schemas.microsoft.com/office/drawing/2014/main" id="{46437B76-D95D-4A73-BB6C-F6F5B015C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6514" y="115832"/>
            <a:ext cx="789562" cy="78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B85A5B-2A0A-44D9-AA87-A1FBFA20A479}"/>
              </a:ext>
            </a:extLst>
          </p:cNvPr>
          <p:cNvSpPr txBox="1"/>
          <p:nvPr/>
        </p:nvSpPr>
        <p:spPr>
          <a:xfrm>
            <a:off x="-1512601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Spotify</a:t>
            </a:r>
            <a:endParaRPr lang="en-MY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BB8AFB-395D-46FA-A868-8F7BC5ECDB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000136" y="1078537"/>
            <a:ext cx="282842" cy="2391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58E1B8-C33B-4943-83F9-4E15462362C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412" r="17240" b="64275"/>
          <a:stretch/>
        </p:blipFill>
        <p:spPr>
          <a:xfrm>
            <a:off x="-1987099" y="1385888"/>
            <a:ext cx="256768" cy="2391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A974C4-DE0D-4718-B16A-D8C6FCB9784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420" t="57757" r="19923" b="7765"/>
          <a:stretch/>
        </p:blipFill>
        <p:spPr>
          <a:xfrm>
            <a:off x="-1987099" y="1693239"/>
            <a:ext cx="256768" cy="25050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BD42DAF-091B-4396-BA39-8FB84AFF6CF6}"/>
              </a:ext>
            </a:extLst>
          </p:cNvPr>
          <p:cNvSpPr txBox="1"/>
          <p:nvPr/>
        </p:nvSpPr>
        <p:spPr>
          <a:xfrm>
            <a:off x="-1702235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823ACD-FC00-4C62-B228-CDA88CAB72E4}"/>
              </a:ext>
            </a:extLst>
          </p:cNvPr>
          <p:cNvSpPr txBox="1"/>
          <p:nvPr/>
        </p:nvSpPr>
        <p:spPr>
          <a:xfrm>
            <a:off x="-1702235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EEACB4-E73D-4E45-B170-B51E8D848246}"/>
              </a:ext>
            </a:extLst>
          </p:cNvPr>
          <p:cNvSpPr txBox="1"/>
          <p:nvPr/>
        </p:nvSpPr>
        <p:spPr>
          <a:xfrm>
            <a:off x="-1711281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2C43CDF-261C-45AF-A478-638A2F74B410}"/>
              </a:ext>
            </a:extLst>
          </p:cNvPr>
          <p:cNvSpPr txBox="1"/>
          <p:nvPr/>
        </p:nvSpPr>
        <p:spPr>
          <a:xfrm>
            <a:off x="-1958653" y="5684208"/>
            <a:ext cx="16472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Gotham" panose="02000804040000020004" pitchFamily="2" charset="0"/>
              </a:rPr>
              <a:t>Diona Diss No1: Diluc Who?</a:t>
            </a:r>
            <a:endParaRPr lang="en-MY" sz="54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74AA8A-2510-42D3-BE4D-30D3AF32BD0E}"/>
              </a:ext>
            </a:extLst>
          </p:cNvPr>
          <p:cNvSpPr txBox="1"/>
          <p:nvPr/>
        </p:nvSpPr>
        <p:spPr>
          <a:xfrm>
            <a:off x="-1923572" y="6140385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Diona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067FFE-1AEB-4249-8D44-375651E55685}"/>
              </a:ext>
            </a:extLst>
          </p:cNvPr>
          <p:cNvSpPr txBox="1"/>
          <p:nvPr/>
        </p:nvSpPr>
        <p:spPr>
          <a:xfrm>
            <a:off x="-2064509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37E7CF7-F562-4DB0-AAC6-015FCBBC4CEC}"/>
              </a:ext>
            </a:extLst>
          </p:cNvPr>
          <p:cNvSpPr/>
          <p:nvPr/>
        </p:nvSpPr>
        <p:spPr>
          <a:xfrm>
            <a:off x="-1987099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Subtitle</a:t>
            </a:r>
            <a:r>
              <a:rPr lang="en-MY" sz="1400" dirty="0">
                <a:latin typeface="Adam Medium" panose="02000403000000000000" pitchFamily="2" charset="0"/>
              </a:rPr>
              <a:t> 1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0623B66-39AB-4066-B00A-645845A13CB3}"/>
              </a:ext>
            </a:extLst>
          </p:cNvPr>
          <p:cNvSpPr/>
          <p:nvPr/>
        </p:nvSpPr>
        <p:spPr>
          <a:xfrm>
            <a:off x="-1987099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Subtitle</a:t>
            </a:r>
            <a:r>
              <a:rPr lang="en-MY" sz="1400" dirty="0">
                <a:latin typeface="Adam Medium" panose="02000403000000000000" pitchFamily="2" charset="0"/>
              </a:rPr>
              <a:t> 2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16998F90-197C-49F3-96D8-A5D271A5ACA1}"/>
              </a:ext>
            </a:extLst>
          </p:cNvPr>
          <p:cNvSpPr/>
          <p:nvPr/>
        </p:nvSpPr>
        <p:spPr>
          <a:xfrm>
            <a:off x="-1987099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Subtitle</a:t>
            </a:r>
            <a:r>
              <a:rPr lang="en-MY" sz="1400" dirty="0">
                <a:latin typeface="Adam Medium" panose="02000403000000000000" pitchFamily="2" charset="0"/>
              </a:rPr>
              <a:t> 3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9E0944E1-E85A-43AA-B182-70ACEA9C6BC2}"/>
              </a:ext>
            </a:extLst>
          </p:cNvPr>
          <p:cNvSpPr/>
          <p:nvPr/>
        </p:nvSpPr>
        <p:spPr>
          <a:xfrm>
            <a:off x="-1987099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Subtitle</a:t>
            </a:r>
            <a:r>
              <a:rPr lang="en-MY" sz="1400" dirty="0">
                <a:latin typeface="Adam Medium" panose="02000403000000000000" pitchFamily="2" charset="0"/>
              </a:rPr>
              <a:t> 4</a:t>
            </a:r>
          </a:p>
        </p:txBody>
      </p:sp>
      <p:pic>
        <p:nvPicPr>
          <p:cNvPr id="32" name="Picture 4" descr="Send me cursed pics of genshin - Genshin Impact - Official Community">
            <a:extLst>
              <a:ext uri="{FF2B5EF4-FFF2-40B4-BE49-F238E27FC236}">
                <a16:creationId xmlns:a16="http://schemas.microsoft.com/office/drawing/2014/main" id="{5E30FD87-47CB-40DB-B0E8-31FA07AEA2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50"/>
          <a:stretch/>
        </p:blipFill>
        <p:spPr bwMode="auto">
          <a:xfrm>
            <a:off x="-1858715" y="4859485"/>
            <a:ext cx="814097" cy="767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AD65ADB4-2203-4B2A-BE53-E5774DCACF3E}"/>
              </a:ext>
            </a:extLst>
          </p:cNvPr>
          <p:cNvSpPr/>
          <p:nvPr/>
        </p:nvSpPr>
        <p:spPr>
          <a:xfrm>
            <a:off x="5515742" y="-722150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FC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Danceability</a:t>
            </a: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Décrit si la musique est propice a la danse ou nom en se basant sur une 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combinaition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d’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élement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musical. La valeur varie entre 0 et 1,</a:t>
            </a: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1 représente une musique très dansante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09028970-F38E-4566-86DA-E73A371A526B}"/>
              </a:ext>
            </a:extLst>
          </p:cNvPr>
          <p:cNvSpPr/>
          <p:nvPr/>
        </p:nvSpPr>
        <p:spPr>
          <a:xfrm>
            <a:off x="8519145" y="-7145161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7BC8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Energy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Mesure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allant</a:t>
            </a:r>
            <a:r>
              <a:rPr lang="en-MY" dirty="0">
                <a:solidFill>
                  <a:schemeClr val="tx1"/>
                </a:solidFill>
              </a:rPr>
              <a:t> de 0 </a:t>
            </a:r>
            <a:r>
              <a:rPr lang="en-MY" dirty="0" err="1">
                <a:solidFill>
                  <a:schemeClr val="tx1"/>
                </a:solidFill>
              </a:rPr>
              <a:t>à</a:t>
            </a:r>
            <a:r>
              <a:rPr lang="en-MY" dirty="0">
                <a:solidFill>
                  <a:schemeClr val="tx1"/>
                </a:solidFill>
              </a:rPr>
              <a:t> 1,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Représente</a:t>
            </a:r>
            <a:r>
              <a:rPr lang="en-MY" dirty="0">
                <a:solidFill>
                  <a:schemeClr val="tx1"/>
                </a:solidFill>
              </a:rPr>
              <a:t> la perception de </a:t>
            </a:r>
            <a:r>
              <a:rPr lang="en-MY" dirty="0" err="1">
                <a:solidFill>
                  <a:schemeClr val="tx1"/>
                </a:solidFill>
              </a:rPr>
              <a:t>l’intensité</a:t>
            </a:r>
            <a:r>
              <a:rPr lang="en-MY" dirty="0">
                <a:solidFill>
                  <a:schemeClr val="tx1"/>
                </a:solidFill>
              </a:rPr>
              <a:t> et de </a:t>
            </a:r>
            <a:r>
              <a:rPr lang="en-MY" dirty="0" err="1">
                <a:solidFill>
                  <a:schemeClr val="tx1"/>
                </a:solidFill>
              </a:rPr>
              <a:t>l’activité</a:t>
            </a:r>
            <a:r>
              <a:rPr lang="en-MY" dirty="0">
                <a:solidFill>
                  <a:schemeClr val="tx1"/>
                </a:solidFill>
              </a:rPr>
              <a:t> de la chansons. Par </a:t>
            </a:r>
            <a:r>
              <a:rPr lang="en-MY" dirty="0" err="1">
                <a:solidFill>
                  <a:schemeClr val="tx1"/>
                </a:solidFill>
              </a:rPr>
              <a:t>exemple</a:t>
            </a:r>
            <a:r>
              <a:rPr lang="en-MY" dirty="0">
                <a:solidFill>
                  <a:schemeClr val="tx1"/>
                </a:solidFill>
              </a:rPr>
              <a:t> un prelude de Bach a </a:t>
            </a:r>
            <a:r>
              <a:rPr lang="en-MY" dirty="0" err="1">
                <a:solidFill>
                  <a:schemeClr val="tx1"/>
                </a:solidFill>
              </a:rPr>
              <a:t>une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energie</a:t>
            </a:r>
            <a:r>
              <a:rPr lang="en-MY" dirty="0">
                <a:solidFill>
                  <a:schemeClr val="tx1"/>
                </a:solidFill>
              </a:rPr>
              <a:t> plus </a:t>
            </a:r>
            <a:r>
              <a:rPr lang="en-MY" dirty="0" err="1">
                <a:solidFill>
                  <a:schemeClr val="tx1"/>
                </a:solidFill>
              </a:rPr>
              <a:t>basse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qu’une</a:t>
            </a:r>
            <a:r>
              <a:rPr lang="en-MY" dirty="0">
                <a:solidFill>
                  <a:schemeClr val="tx1"/>
                </a:solidFill>
              </a:rPr>
              <a:t> musique de </a:t>
            </a:r>
            <a:r>
              <a:rPr lang="en-MY" dirty="0" err="1">
                <a:solidFill>
                  <a:schemeClr val="tx1"/>
                </a:solidFill>
              </a:rPr>
              <a:t>Métal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2706AC69-AC0D-43EB-9C61-ABE8277B0FCA}"/>
              </a:ext>
            </a:extLst>
          </p:cNvPr>
          <p:cNvSpPr/>
          <p:nvPr/>
        </p:nvSpPr>
        <p:spPr>
          <a:xfrm>
            <a:off x="2621608" y="-3404697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4C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i="0" u="none" strike="noStrike" dirty="0" err="1">
                <a:solidFill>
                  <a:srgbClr val="222326"/>
                </a:solidFill>
                <a:effectLst/>
                <a:latin typeface="Circular"/>
              </a:rPr>
              <a:t>Instrumentalness</a:t>
            </a:r>
            <a:endParaRPr lang="fr-FR" b="1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Varie de 0 à 1.</a:t>
            </a:r>
            <a:endParaRPr lang="fr-FR" b="0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Prédit si la musique comprend des partie vocales. </a:t>
            </a:r>
            <a:r>
              <a:rPr lang="fr-FR" dirty="0">
                <a:solidFill>
                  <a:srgbClr val="222326"/>
                </a:solidFill>
                <a:latin typeface="Circular"/>
              </a:rPr>
              <a:t>Plus la mesure est proche de 1 plus la chansons a de chance de ne pas avoir de contenue « vocal ».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B5407DC5-6B68-47DD-9898-5ED1A437FBEA}"/>
              </a:ext>
            </a:extLst>
          </p:cNvPr>
          <p:cNvSpPr/>
          <p:nvPr/>
        </p:nvSpPr>
        <p:spPr>
          <a:xfrm>
            <a:off x="5632815" y="-3404697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93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 err="1"/>
              <a:t>Speechiness</a:t>
            </a:r>
            <a:endParaRPr lang="en-MY" b="1" dirty="0"/>
          </a:p>
          <a:p>
            <a:pPr algn="ctr"/>
            <a:r>
              <a:rPr lang="en-MY" dirty="0" err="1"/>
              <a:t>Détecte</a:t>
            </a:r>
            <a:r>
              <a:rPr lang="en-MY" dirty="0"/>
              <a:t> la presence de mot dans la chanson. Plus il y a de mot plus </a:t>
            </a:r>
            <a:r>
              <a:rPr lang="en-MY" dirty="0" err="1"/>
              <a:t>ont</a:t>
            </a:r>
            <a:r>
              <a:rPr lang="en-MY" dirty="0"/>
              <a:t> </a:t>
            </a:r>
            <a:r>
              <a:rPr lang="en-MY" dirty="0" err="1"/>
              <a:t>est</a:t>
            </a:r>
            <a:r>
              <a:rPr lang="en-MY" dirty="0"/>
              <a:t> </a:t>
            </a:r>
            <a:r>
              <a:rPr lang="en-MY" dirty="0" err="1"/>
              <a:t>proche</a:t>
            </a:r>
            <a:r>
              <a:rPr lang="en-MY" dirty="0"/>
              <a:t> de 1 (talk-show). Des </a:t>
            </a:r>
            <a:r>
              <a:rPr lang="en-MY" dirty="0" err="1"/>
              <a:t>valeurs</a:t>
            </a:r>
            <a:r>
              <a:rPr lang="en-MY" dirty="0"/>
              <a:t> entre 0.33 et 0.66 </a:t>
            </a:r>
            <a:r>
              <a:rPr lang="en-MY" dirty="0" err="1"/>
              <a:t>décrivent</a:t>
            </a:r>
            <a:r>
              <a:rPr lang="en-MY" dirty="0"/>
              <a:t> des chansons </a:t>
            </a:r>
            <a:r>
              <a:rPr lang="en-MY" dirty="0" err="1"/>
              <a:t>contenant</a:t>
            </a:r>
            <a:r>
              <a:rPr lang="en-MY" dirty="0"/>
              <a:t> musique et parole.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E2F7570A-0E73-4E3C-B674-6B887FA86509}"/>
              </a:ext>
            </a:extLst>
          </p:cNvPr>
          <p:cNvSpPr/>
          <p:nvPr/>
        </p:nvSpPr>
        <p:spPr>
          <a:xfrm>
            <a:off x="8636218" y="-3400346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/>
              <a:t>Valence</a:t>
            </a:r>
          </a:p>
          <a:p>
            <a:pPr algn="ctr"/>
            <a:r>
              <a:rPr lang="en-MY" dirty="0" err="1"/>
              <a:t>Varie</a:t>
            </a:r>
            <a:r>
              <a:rPr lang="en-MY" dirty="0"/>
              <a:t> entre 0 et 1,</a:t>
            </a:r>
          </a:p>
          <a:p>
            <a:pPr algn="ctr"/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Décrit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la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positivité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transmise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par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une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musique. U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ne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élevée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renvoie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un sentiment plus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positif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que des musiques avec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une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basse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proche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de 0</a:t>
            </a:r>
            <a:endParaRPr lang="fr-FR" b="0" i="0" u="none" strike="noStrike" dirty="0">
              <a:solidFill>
                <a:schemeClr val="bg1"/>
              </a:solidFill>
              <a:effectLst/>
              <a:latin typeface="Circular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3AD489-480C-4E3E-A14F-CECA560D0091}"/>
              </a:ext>
            </a:extLst>
          </p:cNvPr>
          <p:cNvGrpSpPr/>
          <p:nvPr/>
        </p:nvGrpSpPr>
        <p:grpSpPr>
          <a:xfrm>
            <a:off x="2168384" y="-6210300"/>
            <a:ext cx="10023616" cy="1625039"/>
            <a:chOff x="2168384" y="0"/>
            <a:chExt cx="10023616" cy="162503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9AC662-1CE1-49DF-90A6-336AB063BF21}"/>
                </a:ext>
              </a:extLst>
            </p:cNvPr>
            <p:cNvSpPr/>
            <p:nvPr/>
          </p:nvSpPr>
          <p:spPr>
            <a:xfrm>
              <a:off x="2168384" y="0"/>
              <a:ext cx="10023616" cy="162503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E6542F7-4BD7-4C1F-A826-1DEC6FAE38F3}"/>
                </a:ext>
              </a:extLst>
            </p:cNvPr>
            <p:cNvGrpSpPr/>
            <p:nvPr/>
          </p:nvGrpSpPr>
          <p:grpSpPr>
            <a:xfrm>
              <a:off x="2612562" y="612013"/>
              <a:ext cx="8968972" cy="705675"/>
              <a:chOff x="2612562" y="612013"/>
              <a:chExt cx="8968972" cy="705675"/>
            </a:xfrm>
          </p:grpSpPr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E455AF56-F873-4D96-898A-AEC174E730F1}"/>
                  </a:ext>
                </a:extLst>
              </p:cNvPr>
              <p:cNvSpPr/>
              <p:nvPr/>
            </p:nvSpPr>
            <p:spPr>
              <a:xfrm>
                <a:off x="2612562" y="612013"/>
                <a:ext cx="8968972" cy="705675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C8EE5B5-A93B-4C29-AD1A-7C1501C70735}"/>
                  </a:ext>
                </a:extLst>
              </p:cNvPr>
              <p:cNvSpPr txBox="1"/>
              <p:nvPr/>
            </p:nvSpPr>
            <p:spPr>
              <a:xfrm>
                <a:off x="2787470" y="647575"/>
                <a:ext cx="2646442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32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Les variables</a:t>
                </a:r>
                <a:endParaRPr lang="en-MY" sz="9600" b="1" i="0" dirty="0">
                  <a:solidFill>
                    <a:schemeClr val="bg1"/>
                  </a:solidFill>
                  <a:effectLst/>
                  <a:latin typeface="Gotham" panose="02000804040000020004" pitchFamily="2" charset="0"/>
                </a:endParaRPr>
              </a:p>
            </p:txBody>
          </p:sp>
        </p:grp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A8B45332-A2BD-44BF-81B6-48B74D4E92AC}"/>
              </a:ext>
            </a:extLst>
          </p:cNvPr>
          <p:cNvSpPr/>
          <p:nvPr/>
        </p:nvSpPr>
        <p:spPr>
          <a:xfrm>
            <a:off x="-2307771" y="-3085993"/>
            <a:ext cx="17301028" cy="12810563"/>
          </a:xfrm>
          <a:prstGeom prst="ellipse">
            <a:avLst/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1F6F56E4-8D04-1E19-C575-08F74E6AE8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55659" y="1078537"/>
            <a:ext cx="282842" cy="239151"/>
          </a:xfrm>
          <a:prstGeom prst="rect">
            <a:avLst/>
          </a:prstGeom>
        </p:spPr>
      </p:pic>
      <p:pic>
        <p:nvPicPr>
          <p:cNvPr id="4" name="Picture 12">
            <a:extLst>
              <a:ext uri="{FF2B5EF4-FFF2-40B4-BE49-F238E27FC236}">
                <a16:creationId xmlns:a16="http://schemas.microsoft.com/office/drawing/2014/main" id="{366D05CA-7832-0C62-E944-3A90CF93D6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412" r="17240" b="64275"/>
          <a:stretch/>
        </p:blipFill>
        <p:spPr>
          <a:xfrm>
            <a:off x="-1942622" y="1385888"/>
            <a:ext cx="256768" cy="239151"/>
          </a:xfrm>
          <a:prstGeom prst="rect">
            <a:avLst/>
          </a:prstGeom>
        </p:spPr>
      </p:pic>
      <p:pic>
        <p:nvPicPr>
          <p:cNvPr id="5" name="Picture 16">
            <a:extLst>
              <a:ext uri="{FF2B5EF4-FFF2-40B4-BE49-F238E27FC236}">
                <a16:creationId xmlns:a16="http://schemas.microsoft.com/office/drawing/2014/main" id="{3807B738-819A-90E7-88EB-390C2475D29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420" t="57757" r="19923" b="7765"/>
          <a:stretch/>
        </p:blipFill>
        <p:spPr>
          <a:xfrm>
            <a:off x="-1942622" y="1693239"/>
            <a:ext cx="256768" cy="250505"/>
          </a:xfrm>
          <a:prstGeom prst="rect">
            <a:avLst/>
          </a:prstGeom>
        </p:spPr>
      </p:pic>
      <p:sp>
        <p:nvSpPr>
          <p:cNvPr id="9" name="TextBox 34">
            <a:extLst>
              <a:ext uri="{FF2B5EF4-FFF2-40B4-BE49-F238E27FC236}">
                <a16:creationId xmlns:a16="http://schemas.microsoft.com/office/drawing/2014/main" id="{9BA074AA-4187-DE4E-CBBB-2C5D86E26F81}"/>
              </a:ext>
            </a:extLst>
          </p:cNvPr>
          <p:cNvSpPr txBox="1"/>
          <p:nvPr/>
        </p:nvSpPr>
        <p:spPr>
          <a:xfrm>
            <a:off x="-1657758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10" name="TextBox 35">
            <a:extLst>
              <a:ext uri="{FF2B5EF4-FFF2-40B4-BE49-F238E27FC236}">
                <a16:creationId xmlns:a16="http://schemas.microsoft.com/office/drawing/2014/main" id="{49635F1F-FA3D-6DA9-F8D9-A1C9286C49F1}"/>
              </a:ext>
            </a:extLst>
          </p:cNvPr>
          <p:cNvSpPr txBox="1"/>
          <p:nvPr/>
        </p:nvSpPr>
        <p:spPr>
          <a:xfrm>
            <a:off x="-1657758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15" name="TextBox 36">
            <a:extLst>
              <a:ext uri="{FF2B5EF4-FFF2-40B4-BE49-F238E27FC236}">
                <a16:creationId xmlns:a16="http://schemas.microsoft.com/office/drawing/2014/main" id="{97CDE3D0-A4D9-15D6-1E5E-97061E368A06}"/>
              </a:ext>
            </a:extLst>
          </p:cNvPr>
          <p:cNvSpPr txBox="1"/>
          <p:nvPr/>
        </p:nvSpPr>
        <p:spPr>
          <a:xfrm>
            <a:off x="-1666804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16" name="TextBox 53">
            <a:extLst>
              <a:ext uri="{FF2B5EF4-FFF2-40B4-BE49-F238E27FC236}">
                <a16:creationId xmlns:a16="http://schemas.microsoft.com/office/drawing/2014/main" id="{B64559BE-B414-5B7C-D96F-9D52E6D6B4FE}"/>
              </a:ext>
            </a:extLst>
          </p:cNvPr>
          <p:cNvSpPr txBox="1"/>
          <p:nvPr/>
        </p:nvSpPr>
        <p:spPr>
          <a:xfrm>
            <a:off x="-2020032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4EFDCEFD-259D-E246-D445-A9AFD845BA47}"/>
              </a:ext>
            </a:extLst>
          </p:cNvPr>
          <p:cNvSpPr txBox="1"/>
          <p:nvPr/>
        </p:nvSpPr>
        <p:spPr>
          <a:xfrm>
            <a:off x="-1468124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SpotiViz</a:t>
            </a:r>
            <a:endParaRPr lang="en-MY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9814028A-9263-2D9B-0500-A72F53BA1A3B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91330" y="262192"/>
            <a:ext cx="490548" cy="490548"/>
          </a:xfrm>
          <a:prstGeom prst="rect">
            <a:avLst/>
          </a:prstGeom>
        </p:spPr>
      </p:pic>
      <p:sp>
        <p:nvSpPr>
          <p:cNvPr id="20" name="Rectangle: Rounded Corners 49">
            <a:extLst>
              <a:ext uri="{FF2B5EF4-FFF2-40B4-BE49-F238E27FC236}">
                <a16:creationId xmlns:a16="http://schemas.microsoft.com/office/drawing/2014/main" id="{DD683C2F-3A59-4ECB-1EBD-020639B77A21}"/>
              </a:ext>
            </a:extLst>
          </p:cNvPr>
          <p:cNvSpPr/>
          <p:nvPr/>
        </p:nvSpPr>
        <p:spPr>
          <a:xfrm>
            <a:off x="-1942622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Introduction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21" name="Rectangle: Rounded Corners 58">
            <a:extLst>
              <a:ext uri="{FF2B5EF4-FFF2-40B4-BE49-F238E27FC236}">
                <a16:creationId xmlns:a16="http://schemas.microsoft.com/office/drawing/2014/main" id="{035FF01C-C4CC-5C0C-49AF-70E6F7794FC8}"/>
              </a:ext>
            </a:extLst>
          </p:cNvPr>
          <p:cNvSpPr/>
          <p:nvPr/>
        </p:nvSpPr>
        <p:spPr>
          <a:xfrm>
            <a:off x="-1942622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</a:t>
            </a:r>
            <a:r>
              <a:rPr lang="fr-FR" sz="1100" dirty="0">
                <a:latin typeface="Adam Medium" panose="02000403000000000000" pitchFamily="2" charset="0"/>
              </a:rPr>
              <a:t>données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22" name="Rectangle: Rounded Corners 59">
            <a:extLst>
              <a:ext uri="{FF2B5EF4-FFF2-40B4-BE49-F238E27FC236}">
                <a16:creationId xmlns:a16="http://schemas.microsoft.com/office/drawing/2014/main" id="{BDFA3CFF-A877-70F3-54D8-D514656FDEB5}"/>
              </a:ext>
            </a:extLst>
          </p:cNvPr>
          <p:cNvSpPr/>
          <p:nvPr/>
        </p:nvSpPr>
        <p:spPr>
          <a:xfrm>
            <a:off x="-1942622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variables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23" name="Rectangle: Rounded Corners 60">
            <a:extLst>
              <a:ext uri="{FF2B5EF4-FFF2-40B4-BE49-F238E27FC236}">
                <a16:creationId xmlns:a16="http://schemas.microsoft.com/office/drawing/2014/main" id="{C700F84B-D8D0-8CFD-AC01-11D351F3E677}"/>
              </a:ext>
            </a:extLst>
          </p:cNvPr>
          <p:cNvSpPr/>
          <p:nvPr/>
        </p:nvSpPr>
        <p:spPr>
          <a:xfrm>
            <a:off x="-1942622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dirty="0">
                <a:latin typeface="Adam Medium" panose="02000403000000000000" pitchFamily="2" charset="0"/>
              </a:rPr>
              <a:t>Démonstration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24" name="TextBox 44">
            <a:extLst>
              <a:ext uri="{FF2B5EF4-FFF2-40B4-BE49-F238E27FC236}">
                <a16:creationId xmlns:a16="http://schemas.microsoft.com/office/drawing/2014/main" id="{88D71469-A8BB-97BC-2282-F96947197CE1}"/>
              </a:ext>
            </a:extLst>
          </p:cNvPr>
          <p:cNvSpPr txBox="1"/>
          <p:nvPr/>
        </p:nvSpPr>
        <p:spPr>
          <a:xfrm>
            <a:off x="-1888033" y="5620352"/>
            <a:ext cx="13366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600" b="1" dirty="0">
                <a:solidFill>
                  <a:schemeClr val="bg1"/>
                </a:solidFill>
                <a:latin typeface="Gotham" panose="02000804040000020004" pitchFamily="2" charset="0"/>
              </a:rPr>
              <a:t>Pokémon</a:t>
            </a:r>
          </a:p>
          <a:p>
            <a:r>
              <a:rPr lang="en-MY" sz="16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Générique</a:t>
            </a:r>
            <a:endParaRPr lang="en-MY" sz="6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25" name="TextBox 45">
            <a:extLst>
              <a:ext uri="{FF2B5EF4-FFF2-40B4-BE49-F238E27FC236}">
                <a16:creationId xmlns:a16="http://schemas.microsoft.com/office/drawing/2014/main" id="{3D0896B4-AAF3-2554-1592-0572D0E799B6}"/>
              </a:ext>
            </a:extLst>
          </p:cNvPr>
          <p:cNvSpPr txBox="1"/>
          <p:nvPr/>
        </p:nvSpPr>
        <p:spPr>
          <a:xfrm>
            <a:off x="-1879095" y="6140385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Pikachu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26" name="Picture 8">
            <a:extLst>
              <a:ext uri="{FF2B5EF4-FFF2-40B4-BE49-F238E27FC236}">
                <a16:creationId xmlns:a16="http://schemas.microsoft.com/office/drawing/2014/main" id="{0F41BB1D-0C29-4E86-4253-D1E8EE426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2066501" y="4490285"/>
            <a:ext cx="1253995" cy="125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5E4D814-6400-442E-B23F-DA849A99B319}"/>
              </a:ext>
            </a:extLst>
          </p:cNvPr>
          <p:cNvSpPr txBox="1"/>
          <p:nvPr/>
        </p:nvSpPr>
        <p:spPr>
          <a:xfrm>
            <a:off x="741295" y="3401687"/>
            <a:ext cx="1066522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MY" sz="8000" b="1" dirty="0" err="1">
                <a:latin typeface="Gotham" panose="02000804040000020004" pitchFamily="2" charset="0"/>
              </a:rPr>
              <a:t>Démonstration</a:t>
            </a:r>
            <a:endParaRPr lang="en-MY" b="1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6349C63-A094-7D93-B46A-63B76F3F7E72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949" y="2264454"/>
            <a:ext cx="1195918" cy="119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2581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3EF14B1-9E7E-400E-A75B-15E79E7471CE}"/>
              </a:ext>
            </a:extLst>
          </p:cNvPr>
          <p:cNvSpPr/>
          <p:nvPr/>
        </p:nvSpPr>
        <p:spPr>
          <a:xfrm>
            <a:off x="-2334752" y="-2592641"/>
            <a:ext cx="16861503" cy="16053764"/>
          </a:xfrm>
          <a:prstGeom prst="ellipse">
            <a:avLst/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38EFC6-D594-4283-992B-9E93564A1506}"/>
              </a:ext>
            </a:extLst>
          </p:cNvPr>
          <p:cNvSpPr txBox="1"/>
          <p:nvPr/>
        </p:nvSpPr>
        <p:spPr>
          <a:xfrm>
            <a:off x="4241798" y="4309534"/>
            <a:ext cx="37084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0" b="1" i="0" dirty="0" err="1">
                <a:effectLst/>
                <a:latin typeface="Gotham" panose="02000804040000020004" pitchFamily="2" charset="0"/>
              </a:rPr>
              <a:t>SpotiViz</a:t>
            </a:r>
            <a:r>
              <a:rPr lang="en-MY" sz="8000" b="1" i="0" dirty="0">
                <a:effectLst/>
                <a:latin typeface="Century Gothic" panose="020B0502020202020204" pitchFamily="34" charset="0"/>
              </a:rPr>
              <a:t> </a:t>
            </a:r>
            <a:endParaRPr lang="en-MY" b="1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077AD0A-3B21-950C-E2C9-DEB411B8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082" y="1739900"/>
            <a:ext cx="2391833" cy="239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5497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2C2A3A2-A7EF-446F-B962-76C34843B9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34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19AC6AB-FBFE-48ED-A270-7E047F55BC96}"/>
              </a:ext>
            </a:extLst>
          </p:cNvPr>
          <p:cNvSpPr/>
          <p:nvPr/>
        </p:nvSpPr>
        <p:spPr>
          <a:xfrm>
            <a:off x="-6972301" y="4905871"/>
            <a:ext cx="8685176" cy="9873989"/>
          </a:xfrm>
          <a:custGeom>
            <a:avLst/>
            <a:gdLst>
              <a:gd name="connsiteX0" fmla="*/ 4015893 w 8685176"/>
              <a:gd name="connsiteY0" fmla="*/ 1167348 h 9873989"/>
              <a:gd name="connsiteX1" fmla="*/ 4004251 w 8685176"/>
              <a:gd name="connsiteY1" fmla="*/ 1243938 h 9873989"/>
              <a:gd name="connsiteX2" fmla="*/ 3997126 w 8685176"/>
              <a:gd name="connsiteY2" fmla="*/ 1385608 h 9873989"/>
              <a:gd name="connsiteX3" fmla="*/ 5377170 w 8685176"/>
              <a:gd name="connsiteY3" fmla="*/ 2771216 h 9873989"/>
              <a:gd name="connsiteX4" fmla="*/ 6648763 w 8685176"/>
              <a:gd name="connsiteY4" fmla="*/ 1924949 h 9873989"/>
              <a:gd name="connsiteX5" fmla="*/ 6679743 w 8685176"/>
              <a:gd name="connsiteY5" fmla="*/ 1839966 h 9873989"/>
              <a:gd name="connsiteX6" fmla="*/ 6770570 w 8685176"/>
              <a:gd name="connsiteY6" fmla="*/ 1898430 h 9873989"/>
              <a:gd name="connsiteX7" fmla="*/ 8685176 w 8685176"/>
              <a:gd name="connsiteY7" fmla="*/ 5513891 h 9873989"/>
              <a:gd name="connsiteX8" fmla="*/ 4342588 w 8685176"/>
              <a:gd name="connsiteY8" fmla="*/ 9873989 h 9873989"/>
              <a:gd name="connsiteX9" fmla="*/ 0 w 8685176"/>
              <a:gd name="connsiteY9" fmla="*/ 5513891 h 9873989"/>
              <a:gd name="connsiteX10" fmla="*/ 3898584 w 8685176"/>
              <a:gd name="connsiteY10" fmla="*/ 1176304 h 9873989"/>
              <a:gd name="connsiteX11" fmla="*/ 5377170 w 8685176"/>
              <a:gd name="connsiteY11" fmla="*/ 0 h 9873989"/>
              <a:gd name="connsiteX12" fmla="*/ 6757214 w 8685176"/>
              <a:gd name="connsiteY12" fmla="*/ 1385608 h 9873989"/>
              <a:gd name="connsiteX13" fmla="*/ 6695170 w 8685176"/>
              <a:gd name="connsiteY13" fmla="*/ 1797646 h 9873989"/>
              <a:gd name="connsiteX14" fmla="*/ 6679743 w 8685176"/>
              <a:gd name="connsiteY14" fmla="*/ 1839966 h 9873989"/>
              <a:gd name="connsiteX15" fmla="*/ 6594378 w 8685176"/>
              <a:gd name="connsiteY15" fmla="*/ 1785019 h 9873989"/>
              <a:gd name="connsiteX16" fmla="*/ 4342588 w 8685176"/>
              <a:gd name="connsiteY16" fmla="*/ 1153793 h 9873989"/>
              <a:gd name="connsiteX17" fmla="*/ 4119119 w 8685176"/>
              <a:gd name="connsiteY17" fmla="*/ 1159467 h 9873989"/>
              <a:gd name="connsiteX18" fmla="*/ 4015893 w 8685176"/>
              <a:gd name="connsiteY18" fmla="*/ 1167348 h 9873989"/>
              <a:gd name="connsiteX19" fmla="*/ 4025164 w 8685176"/>
              <a:gd name="connsiteY19" fmla="*/ 1106360 h 9873989"/>
              <a:gd name="connsiteX20" fmla="*/ 5377170 w 8685176"/>
              <a:gd name="connsiteY20" fmla="*/ 0 h 9873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85176" h="9873989">
                <a:moveTo>
                  <a:pt x="4015893" y="1167348"/>
                </a:moveTo>
                <a:lnTo>
                  <a:pt x="4004251" y="1243938"/>
                </a:lnTo>
                <a:cubicBezTo>
                  <a:pt x="3999540" y="1290518"/>
                  <a:pt x="3997126" y="1337780"/>
                  <a:pt x="3997126" y="1385608"/>
                </a:cubicBezTo>
                <a:cubicBezTo>
                  <a:pt x="3997126" y="2150858"/>
                  <a:pt x="4614993" y="2771216"/>
                  <a:pt x="5377170" y="2771216"/>
                </a:cubicBezTo>
                <a:cubicBezTo>
                  <a:pt x="5948803" y="2771216"/>
                  <a:pt x="6439261" y="2422265"/>
                  <a:pt x="6648763" y="1924949"/>
                </a:cubicBezTo>
                <a:lnTo>
                  <a:pt x="6679743" y="1839966"/>
                </a:lnTo>
                <a:lnTo>
                  <a:pt x="6770570" y="1898430"/>
                </a:lnTo>
                <a:cubicBezTo>
                  <a:pt x="7925706" y="2681971"/>
                  <a:pt x="8685176" y="4008881"/>
                  <a:pt x="8685176" y="5513891"/>
                </a:cubicBezTo>
                <a:cubicBezTo>
                  <a:pt x="8685176" y="7921907"/>
                  <a:pt x="6740933" y="9873989"/>
                  <a:pt x="4342588" y="9873989"/>
                </a:cubicBezTo>
                <a:cubicBezTo>
                  <a:pt x="1944243" y="9873989"/>
                  <a:pt x="0" y="7921907"/>
                  <a:pt x="0" y="5513891"/>
                </a:cubicBezTo>
                <a:cubicBezTo>
                  <a:pt x="0" y="3256376"/>
                  <a:pt x="1708807" y="1399585"/>
                  <a:pt x="3898584" y="1176304"/>
                </a:cubicBezTo>
                <a:close/>
                <a:moveTo>
                  <a:pt x="5377170" y="0"/>
                </a:moveTo>
                <a:cubicBezTo>
                  <a:pt x="6139347" y="0"/>
                  <a:pt x="6757214" y="620358"/>
                  <a:pt x="6757214" y="1385608"/>
                </a:cubicBezTo>
                <a:cubicBezTo>
                  <a:pt x="6757214" y="1529093"/>
                  <a:pt x="6735492" y="1667483"/>
                  <a:pt x="6695170" y="1797646"/>
                </a:cubicBezTo>
                <a:lnTo>
                  <a:pt x="6679743" y="1839966"/>
                </a:lnTo>
                <a:lnTo>
                  <a:pt x="6594378" y="1785019"/>
                </a:lnTo>
                <a:cubicBezTo>
                  <a:pt x="5937792" y="1384459"/>
                  <a:pt x="5167019" y="1153793"/>
                  <a:pt x="4342588" y="1153793"/>
                </a:cubicBezTo>
                <a:cubicBezTo>
                  <a:pt x="4267640" y="1153793"/>
                  <a:pt x="4193135" y="1155700"/>
                  <a:pt x="4119119" y="1159467"/>
                </a:cubicBezTo>
                <a:lnTo>
                  <a:pt x="4015893" y="1167348"/>
                </a:lnTo>
                <a:lnTo>
                  <a:pt x="4025164" y="1106360"/>
                </a:lnTo>
                <a:cubicBezTo>
                  <a:pt x="4153848" y="474962"/>
                  <a:pt x="4710265" y="0"/>
                  <a:pt x="5377170" y="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3731F6-873A-4907-8D1C-226C14E4843E}"/>
              </a:ext>
            </a:extLst>
          </p:cNvPr>
          <p:cNvGrpSpPr/>
          <p:nvPr/>
        </p:nvGrpSpPr>
        <p:grpSpPr>
          <a:xfrm>
            <a:off x="4496083" y="11094152"/>
            <a:ext cx="2152650" cy="485775"/>
            <a:chOff x="4496083" y="4816873"/>
            <a:chExt cx="2152650" cy="485775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3B1EC10-9C48-42F2-8C6F-45EB9C26B796}"/>
                </a:ext>
              </a:extLst>
            </p:cNvPr>
            <p:cNvSpPr/>
            <p:nvPr/>
          </p:nvSpPr>
          <p:spPr>
            <a:xfrm>
              <a:off x="4496083" y="4816873"/>
              <a:ext cx="2152650" cy="485775"/>
            </a:xfrm>
            <a:prstGeom prst="roundRect">
              <a:avLst>
                <a:gd name="adj" fmla="val 46079"/>
              </a:avLst>
            </a:prstGeom>
            <a:solidFill>
              <a:srgbClr val="1ED7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6862727-2838-452E-B1FC-D0965E20788C}"/>
                </a:ext>
              </a:extLst>
            </p:cNvPr>
            <p:cNvSpPr txBox="1"/>
            <p:nvPr/>
          </p:nvSpPr>
          <p:spPr>
            <a:xfrm>
              <a:off x="4961730" y="4905871"/>
              <a:ext cx="158115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latin typeface="Gotham" panose="02000804040000020004" pitchFamily="2" charset="0"/>
                </a:rPr>
                <a:t>Get started</a:t>
              </a:r>
              <a:endParaRPr lang="en-MY" sz="1400" b="1" i="0" dirty="0">
                <a:effectLst/>
                <a:latin typeface="Gotham" panose="02000804040000020004" pitchFamily="2" charset="0"/>
              </a:endParaRPr>
            </a:p>
          </p:txBody>
        </p: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9FC6F710-76E6-402D-98C2-86C26CDECC0F}"/>
              </a:ext>
            </a:extLst>
          </p:cNvPr>
          <p:cNvSpPr/>
          <p:nvPr/>
        </p:nvSpPr>
        <p:spPr>
          <a:xfrm>
            <a:off x="12365641" y="907356"/>
            <a:ext cx="5346700" cy="5368259"/>
          </a:xfrm>
          <a:prstGeom prst="ellipse">
            <a:avLst/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9FC96267-18E0-BF50-5564-8DEF57EC8C80}"/>
              </a:ext>
            </a:extLst>
          </p:cNvPr>
          <p:cNvSpPr txBox="1"/>
          <p:nvPr/>
        </p:nvSpPr>
        <p:spPr>
          <a:xfrm>
            <a:off x="14284403" y="1876398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0" b="1" dirty="0">
                <a:solidFill>
                  <a:srgbClr val="1ED760"/>
                </a:solidFill>
                <a:latin typeface="Gotham" panose="02000804040000020004" pitchFamily="2" charset="0"/>
              </a:rPr>
              <a:t>des </a:t>
            </a:r>
            <a:r>
              <a:rPr lang="en-MY" sz="8000" b="1" dirty="0" err="1">
                <a:solidFill>
                  <a:srgbClr val="1ED760"/>
                </a:solidFill>
                <a:latin typeface="Gotham" panose="02000804040000020004" pitchFamily="2" charset="0"/>
              </a:rPr>
              <a:t>données</a:t>
            </a:r>
            <a:endParaRPr lang="en-MY" sz="8000" b="1" i="0" dirty="0">
              <a:solidFill>
                <a:srgbClr val="1ED760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D6471EBC-D6F8-5EDA-9A74-6BBDA87B386D}"/>
              </a:ext>
            </a:extLst>
          </p:cNvPr>
          <p:cNvSpPr txBox="1"/>
          <p:nvPr/>
        </p:nvSpPr>
        <p:spPr>
          <a:xfrm>
            <a:off x="13068301" y="907356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0" b="1" i="0" dirty="0">
                <a:solidFill>
                  <a:srgbClr val="1ED760"/>
                </a:solidFill>
                <a:effectLst/>
                <a:latin typeface="Gotham" panose="02000804040000020004" pitchFamily="2" charset="0"/>
              </a:rPr>
              <a:t>Visualisation</a:t>
            </a:r>
          </a:p>
        </p:txBody>
      </p:sp>
    </p:spTree>
    <p:extLst>
      <p:ext uri="{BB962C8B-B14F-4D97-AF65-F5344CB8AC3E}">
        <p14:creationId xmlns:p14="http://schemas.microsoft.com/office/powerpoint/2010/main" val="25908443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72357FA-F8D7-4241-9A1A-FB17C98915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34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FC6F710-76E6-402D-98C2-86C26CDECC0F}"/>
              </a:ext>
            </a:extLst>
          </p:cNvPr>
          <p:cNvSpPr/>
          <p:nvPr/>
        </p:nvSpPr>
        <p:spPr>
          <a:xfrm>
            <a:off x="9717691" y="907356"/>
            <a:ext cx="5346700" cy="5368259"/>
          </a:xfrm>
          <a:prstGeom prst="ellipse">
            <a:avLst/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9E1373-5FC1-45BF-B40D-BFC74AED3D68}"/>
              </a:ext>
            </a:extLst>
          </p:cNvPr>
          <p:cNvSpPr txBox="1"/>
          <p:nvPr/>
        </p:nvSpPr>
        <p:spPr>
          <a:xfrm>
            <a:off x="3129832" y="2633930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0" b="1" dirty="0">
                <a:solidFill>
                  <a:srgbClr val="1ED760"/>
                </a:solidFill>
                <a:latin typeface="Gotham" panose="02000804040000020004" pitchFamily="2" charset="0"/>
              </a:rPr>
              <a:t>des </a:t>
            </a:r>
            <a:r>
              <a:rPr lang="en-MY" sz="8000" b="1" dirty="0" err="1">
                <a:solidFill>
                  <a:srgbClr val="1ED760"/>
                </a:solidFill>
                <a:latin typeface="Gotham" panose="02000804040000020004" pitchFamily="2" charset="0"/>
              </a:rPr>
              <a:t>données</a:t>
            </a:r>
            <a:endParaRPr lang="en-MY" sz="8000" b="1" i="0" dirty="0">
              <a:solidFill>
                <a:srgbClr val="1ED760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19AC6AB-FBFE-48ED-A270-7E047F55BC96}"/>
              </a:ext>
            </a:extLst>
          </p:cNvPr>
          <p:cNvSpPr/>
          <p:nvPr/>
        </p:nvSpPr>
        <p:spPr>
          <a:xfrm>
            <a:off x="-5105401" y="3121677"/>
            <a:ext cx="8685176" cy="9873989"/>
          </a:xfrm>
          <a:custGeom>
            <a:avLst/>
            <a:gdLst>
              <a:gd name="connsiteX0" fmla="*/ 4015893 w 8685176"/>
              <a:gd name="connsiteY0" fmla="*/ 1167348 h 9873989"/>
              <a:gd name="connsiteX1" fmla="*/ 4004251 w 8685176"/>
              <a:gd name="connsiteY1" fmla="*/ 1243938 h 9873989"/>
              <a:gd name="connsiteX2" fmla="*/ 3997126 w 8685176"/>
              <a:gd name="connsiteY2" fmla="*/ 1385608 h 9873989"/>
              <a:gd name="connsiteX3" fmla="*/ 5377170 w 8685176"/>
              <a:gd name="connsiteY3" fmla="*/ 2771216 h 9873989"/>
              <a:gd name="connsiteX4" fmla="*/ 6648763 w 8685176"/>
              <a:gd name="connsiteY4" fmla="*/ 1924949 h 9873989"/>
              <a:gd name="connsiteX5" fmla="*/ 6679743 w 8685176"/>
              <a:gd name="connsiteY5" fmla="*/ 1839966 h 9873989"/>
              <a:gd name="connsiteX6" fmla="*/ 6770570 w 8685176"/>
              <a:gd name="connsiteY6" fmla="*/ 1898430 h 9873989"/>
              <a:gd name="connsiteX7" fmla="*/ 8685176 w 8685176"/>
              <a:gd name="connsiteY7" fmla="*/ 5513891 h 9873989"/>
              <a:gd name="connsiteX8" fmla="*/ 4342588 w 8685176"/>
              <a:gd name="connsiteY8" fmla="*/ 9873989 h 9873989"/>
              <a:gd name="connsiteX9" fmla="*/ 0 w 8685176"/>
              <a:gd name="connsiteY9" fmla="*/ 5513891 h 9873989"/>
              <a:gd name="connsiteX10" fmla="*/ 3898584 w 8685176"/>
              <a:gd name="connsiteY10" fmla="*/ 1176304 h 9873989"/>
              <a:gd name="connsiteX11" fmla="*/ 5377170 w 8685176"/>
              <a:gd name="connsiteY11" fmla="*/ 0 h 9873989"/>
              <a:gd name="connsiteX12" fmla="*/ 6757214 w 8685176"/>
              <a:gd name="connsiteY12" fmla="*/ 1385608 h 9873989"/>
              <a:gd name="connsiteX13" fmla="*/ 6695170 w 8685176"/>
              <a:gd name="connsiteY13" fmla="*/ 1797646 h 9873989"/>
              <a:gd name="connsiteX14" fmla="*/ 6679743 w 8685176"/>
              <a:gd name="connsiteY14" fmla="*/ 1839966 h 9873989"/>
              <a:gd name="connsiteX15" fmla="*/ 6594378 w 8685176"/>
              <a:gd name="connsiteY15" fmla="*/ 1785019 h 9873989"/>
              <a:gd name="connsiteX16" fmla="*/ 4342588 w 8685176"/>
              <a:gd name="connsiteY16" fmla="*/ 1153793 h 9873989"/>
              <a:gd name="connsiteX17" fmla="*/ 4119119 w 8685176"/>
              <a:gd name="connsiteY17" fmla="*/ 1159467 h 9873989"/>
              <a:gd name="connsiteX18" fmla="*/ 4015893 w 8685176"/>
              <a:gd name="connsiteY18" fmla="*/ 1167348 h 9873989"/>
              <a:gd name="connsiteX19" fmla="*/ 4025164 w 8685176"/>
              <a:gd name="connsiteY19" fmla="*/ 1106360 h 9873989"/>
              <a:gd name="connsiteX20" fmla="*/ 5377170 w 8685176"/>
              <a:gd name="connsiteY20" fmla="*/ 0 h 9873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85176" h="9873989">
                <a:moveTo>
                  <a:pt x="4015893" y="1167348"/>
                </a:moveTo>
                <a:lnTo>
                  <a:pt x="4004251" y="1243938"/>
                </a:lnTo>
                <a:cubicBezTo>
                  <a:pt x="3999540" y="1290518"/>
                  <a:pt x="3997126" y="1337780"/>
                  <a:pt x="3997126" y="1385608"/>
                </a:cubicBezTo>
                <a:cubicBezTo>
                  <a:pt x="3997126" y="2150858"/>
                  <a:pt x="4614993" y="2771216"/>
                  <a:pt x="5377170" y="2771216"/>
                </a:cubicBezTo>
                <a:cubicBezTo>
                  <a:pt x="5948803" y="2771216"/>
                  <a:pt x="6439261" y="2422265"/>
                  <a:pt x="6648763" y="1924949"/>
                </a:cubicBezTo>
                <a:lnTo>
                  <a:pt x="6679743" y="1839966"/>
                </a:lnTo>
                <a:lnTo>
                  <a:pt x="6770570" y="1898430"/>
                </a:lnTo>
                <a:cubicBezTo>
                  <a:pt x="7925706" y="2681971"/>
                  <a:pt x="8685176" y="4008881"/>
                  <a:pt x="8685176" y="5513891"/>
                </a:cubicBezTo>
                <a:cubicBezTo>
                  <a:pt x="8685176" y="7921907"/>
                  <a:pt x="6740933" y="9873989"/>
                  <a:pt x="4342588" y="9873989"/>
                </a:cubicBezTo>
                <a:cubicBezTo>
                  <a:pt x="1944243" y="9873989"/>
                  <a:pt x="0" y="7921907"/>
                  <a:pt x="0" y="5513891"/>
                </a:cubicBezTo>
                <a:cubicBezTo>
                  <a:pt x="0" y="3256376"/>
                  <a:pt x="1708807" y="1399585"/>
                  <a:pt x="3898584" y="1176304"/>
                </a:cubicBezTo>
                <a:close/>
                <a:moveTo>
                  <a:pt x="5377170" y="0"/>
                </a:moveTo>
                <a:cubicBezTo>
                  <a:pt x="6139347" y="0"/>
                  <a:pt x="6757214" y="620358"/>
                  <a:pt x="6757214" y="1385608"/>
                </a:cubicBezTo>
                <a:cubicBezTo>
                  <a:pt x="6757214" y="1529093"/>
                  <a:pt x="6735492" y="1667483"/>
                  <a:pt x="6695170" y="1797646"/>
                </a:cubicBezTo>
                <a:lnTo>
                  <a:pt x="6679743" y="1839966"/>
                </a:lnTo>
                <a:lnTo>
                  <a:pt x="6594378" y="1785019"/>
                </a:lnTo>
                <a:cubicBezTo>
                  <a:pt x="5937792" y="1384459"/>
                  <a:pt x="5167019" y="1153793"/>
                  <a:pt x="4342588" y="1153793"/>
                </a:cubicBezTo>
                <a:cubicBezTo>
                  <a:pt x="4267640" y="1153793"/>
                  <a:pt x="4193135" y="1155700"/>
                  <a:pt x="4119119" y="1159467"/>
                </a:cubicBezTo>
                <a:lnTo>
                  <a:pt x="4015893" y="1167348"/>
                </a:lnTo>
                <a:lnTo>
                  <a:pt x="4025164" y="1106360"/>
                </a:lnTo>
                <a:cubicBezTo>
                  <a:pt x="4153848" y="474962"/>
                  <a:pt x="4710265" y="0"/>
                  <a:pt x="5377170" y="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92DCB8-25C2-4546-A632-7A94300CB0B0}"/>
              </a:ext>
            </a:extLst>
          </p:cNvPr>
          <p:cNvSpPr txBox="1"/>
          <p:nvPr/>
        </p:nvSpPr>
        <p:spPr>
          <a:xfrm>
            <a:off x="4071634" y="3971622"/>
            <a:ext cx="285304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b="1" i="0" dirty="0">
                <a:solidFill>
                  <a:srgbClr val="1ED760"/>
                </a:solidFill>
                <a:effectLst/>
                <a:latin typeface="Gotham" panose="02000804040000020004" pitchFamily="2" charset="0"/>
              </a:rPr>
              <a:t>Récupérer</a:t>
            </a:r>
            <a:r>
              <a:rPr lang="en-MY" sz="1200" b="1" i="0" dirty="0">
                <a:solidFill>
                  <a:srgbClr val="1ED760"/>
                </a:solidFill>
                <a:effectLst/>
                <a:latin typeface="Gotham" panose="02000804040000020004" pitchFamily="2" charset="0"/>
              </a:rPr>
              <a:t> via </a:t>
            </a:r>
            <a:r>
              <a:rPr lang="en-MY" sz="1200" b="1" i="0" dirty="0" err="1">
                <a:solidFill>
                  <a:srgbClr val="1ED760"/>
                </a:solidFill>
                <a:effectLst/>
                <a:latin typeface="Gotham" panose="02000804040000020004" pitchFamily="2" charset="0"/>
              </a:rPr>
              <a:t>l’</a:t>
            </a:r>
            <a:r>
              <a:rPr lang="en-MY" sz="1200" b="1" dirty="0" err="1">
                <a:solidFill>
                  <a:srgbClr val="1ED760"/>
                </a:solidFill>
                <a:latin typeface="Gotham" panose="02000804040000020004" pitchFamily="2" charset="0"/>
              </a:rPr>
              <a:t>API</a:t>
            </a:r>
            <a:r>
              <a:rPr lang="en-MY" sz="1200" b="1" dirty="0">
                <a:solidFill>
                  <a:srgbClr val="1ED760"/>
                </a:solidFill>
                <a:latin typeface="Gotham" panose="02000804040000020004" pitchFamily="2" charset="0"/>
              </a:rPr>
              <a:t> de Spotify</a:t>
            </a:r>
            <a:endParaRPr lang="en-MY" sz="1200" b="1" i="0" dirty="0">
              <a:solidFill>
                <a:srgbClr val="1ED760"/>
              </a:solidFill>
              <a:effectLst/>
              <a:latin typeface="Gotham" panose="02000804040000020004" pitchFamily="2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3731F6-873A-4907-8D1C-226C14E4843E}"/>
              </a:ext>
            </a:extLst>
          </p:cNvPr>
          <p:cNvGrpSpPr/>
          <p:nvPr/>
        </p:nvGrpSpPr>
        <p:grpSpPr>
          <a:xfrm>
            <a:off x="4496083" y="4816873"/>
            <a:ext cx="2152650" cy="485775"/>
            <a:chOff x="4496083" y="4816873"/>
            <a:chExt cx="2152650" cy="485775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3B1EC10-9C48-42F2-8C6F-45EB9C26B796}"/>
                </a:ext>
              </a:extLst>
            </p:cNvPr>
            <p:cNvSpPr/>
            <p:nvPr/>
          </p:nvSpPr>
          <p:spPr>
            <a:xfrm>
              <a:off x="4496083" y="4816873"/>
              <a:ext cx="2152650" cy="485775"/>
            </a:xfrm>
            <a:prstGeom prst="roundRect">
              <a:avLst>
                <a:gd name="adj" fmla="val 46079"/>
              </a:avLst>
            </a:prstGeom>
            <a:solidFill>
              <a:srgbClr val="1ED7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6862727-2838-452E-B1FC-D0965E20788C}"/>
                </a:ext>
              </a:extLst>
            </p:cNvPr>
            <p:cNvSpPr txBox="1"/>
            <p:nvPr/>
          </p:nvSpPr>
          <p:spPr>
            <a:xfrm>
              <a:off x="4961730" y="4905871"/>
              <a:ext cx="158115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latin typeface="Gotham" panose="02000804040000020004" pitchFamily="2" charset="0"/>
                </a:rPr>
                <a:t>Get started</a:t>
              </a:r>
              <a:endParaRPr lang="en-MY" sz="1400" b="1" i="0" dirty="0">
                <a:effectLst/>
                <a:latin typeface="Gotham" panose="02000804040000020004" pitchFamily="2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ED123D8-20C2-4F86-9512-6FA36D1450C1}"/>
              </a:ext>
            </a:extLst>
          </p:cNvPr>
          <p:cNvSpPr txBox="1"/>
          <p:nvPr/>
        </p:nvSpPr>
        <p:spPr>
          <a:xfrm>
            <a:off x="1913730" y="1664888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0" b="1" i="0" dirty="0">
                <a:solidFill>
                  <a:srgbClr val="1ED760"/>
                </a:solidFill>
                <a:effectLst/>
                <a:latin typeface="Gotham" panose="02000804040000020004" pitchFamily="2" charset="0"/>
              </a:rPr>
              <a:t>Visualisation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421D18-2223-40A3-B5EA-A834EF24D867}"/>
              </a:ext>
            </a:extLst>
          </p:cNvPr>
          <p:cNvSpPr txBox="1"/>
          <p:nvPr/>
        </p:nvSpPr>
        <p:spPr>
          <a:xfrm>
            <a:off x="6834508" y="1783382"/>
            <a:ext cx="4244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MY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9450BB-15D0-4403-8B1B-D18A54FB7185}"/>
              </a:ext>
            </a:extLst>
          </p:cNvPr>
          <p:cNvSpPr/>
          <p:nvPr/>
        </p:nvSpPr>
        <p:spPr>
          <a:xfrm>
            <a:off x="12473308" y="2971800"/>
            <a:ext cx="914400" cy="9144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48497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24D6110A-3EB1-4F81-A161-864E9A54EEE0}"/>
              </a:ext>
            </a:extLst>
          </p:cNvPr>
          <p:cNvSpPr/>
          <p:nvPr/>
        </p:nvSpPr>
        <p:spPr>
          <a:xfrm>
            <a:off x="-15658240" y="0"/>
            <a:ext cx="12192000" cy="6858000"/>
          </a:xfrm>
          <a:prstGeom prst="rect">
            <a:avLst/>
          </a:prstGeom>
          <a:solidFill>
            <a:srgbClr val="2134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FC6F710-76E6-402D-98C2-86C26CDECC0F}"/>
              </a:ext>
            </a:extLst>
          </p:cNvPr>
          <p:cNvSpPr/>
          <p:nvPr/>
        </p:nvSpPr>
        <p:spPr>
          <a:xfrm>
            <a:off x="-19480946" y="-6400800"/>
            <a:ext cx="21498637" cy="18460299"/>
          </a:xfrm>
          <a:prstGeom prst="ellipse">
            <a:avLst/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9E1373-5FC1-45BF-B40D-BFC74AED3D68}"/>
              </a:ext>
            </a:extLst>
          </p:cNvPr>
          <p:cNvSpPr txBox="1"/>
          <p:nvPr/>
        </p:nvSpPr>
        <p:spPr>
          <a:xfrm>
            <a:off x="-9216948" y="2633930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0" b="1" dirty="0">
                <a:solidFill>
                  <a:srgbClr val="1ED760"/>
                </a:solidFill>
                <a:latin typeface="Gotham" panose="02000804040000020004" pitchFamily="2" charset="0"/>
              </a:rPr>
              <a:t>everything</a:t>
            </a:r>
            <a:endParaRPr lang="en-MY" sz="8000" b="1" i="0" dirty="0">
              <a:solidFill>
                <a:srgbClr val="1ED760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19AC6AB-FBFE-48ED-A270-7E047F55BC96}"/>
              </a:ext>
            </a:extLst>
          </p:cNvPr>
          <p:cNvSpPr/>
          <p:nvPr/>
        </p:nvSpPr>
        <p:spPr>
          <a:xfrm>
            <a:off x="-7061201" y="4909444"/>
            <a:ext cx="8685176" cy="9873989"/>
          </a:xfrm>
          <a:custGeom>
            <a:avLst/>
            <a:gdLst>
              <a:gd name="connsiteX0" fmla="*/ 4015893 w 8685176"/>
              <a:gd name="connsiteY0" fmla="*/ 1167348 h 9873989"/>
              <a:gd name="connsiteX1" fmla="*/ 4004251 w 8685176"/>
              <a:gd name="connsiteY1" fmla="*/ 1243938 h 9873989"/>
              <a:gd name="connsiteX2" fmla="*/ 3997126 w 8685176"/>
              <a:gd name="connsiteY2" fmla="*/ 1385608 h 9873989"/>
              <a:gd name="connsiteX3" fmla="*/ 5377170 w 8685176"/>
              <a:gd name="connsiteY3" fmla="*/ 2771216 h 9873989"/>
              <a:gd name="connsiteX4" fmla="*/ 6648763 w 8685176"/>
              <a:gd name="connsiteY4" fmla="*/ 1924949 h 9873989"/>
              <a:gd name="connsiteX5" fmla="*/ 6679743 w 8685176"/>
              <a:gd name="connsiteY5" fmla="*/ 1839966 h 9873989"/>
              <a:gd name="connsiteX6" fmla="*/ 6770570 w 8685176"/>
              <a:gd name="connsiteY6" fmla="*/ 1898430 h 9873989"/>
              <a:gd name="connsiteX7" fmla="*/ 8685176 w 8685176"/>
              <a:gd name="connsiteY7" fmla="*/ 5513891 h 9873989"/>
              <a:gd name="connsiteX8" fmla="*/ 4342588 w 8685176"/>
              <a:gd name="connsiteY8" fmla="*/ 9873989 h 9873989"/>
              <a:gd name="connsiteX9" fmla="*/ 0 w 8685176"/>
              <a:gd name="connsiteY9" fmla="*/ 5513891 h 9873989"/>
              <a:gd name="connsiteX10" fmla="*/ 3898584 w 8685176"/>
              <a:gd name="connsiteY10" fmla="*/ 1176304 h 9873989"/>
              <a:gd name="connsiteX11" fmla="*/ 5377170 w 8685176"/>
              <a:gd name="connsiteY11" fmla="*/ 0 h 9873989"/>
              <a:gd name="connsiteX12" fmla="*/ 6757214 w 8685176"/>
              <a:gd name="connsiteY12" fmla="*/ 1385608 h 9873989"/>
              <a:gd name="connsiteX13" fmla="*/ 6695170 w 8685176"/>
              <a:gd name="connsiteY13" fmla="*/ 1797646 h 9873989"/>
              <a:gd name="connsiteX14" fmla="*/ 6679743 w 8685176"/>
              <a:gd name="connsiteY14" fmla="*/ 1839966 h 9873989"/>
              <a:gd name="connsiteX15" fmla="*/ 6594378 w 8685176"/>
              <a:gd name="connsiteY15" fmla="*/ 1785019 h 9873989"/>
              <a:gd name="connsiteX16" fmla="*/ 4342588 w 8685176"/>
              <a:gd name="connsiteY16" fmla="*/ 1153793 h 9873989"/>
              <a:gd name="connsiteX17" fmla="*/ 4119119 w 8685176"/>
              <a:gd name="connsiteY17" fmla="*/ 1159467 h 9873989"/>
              <a:gd name="connsiteX18" fmla="*/ 4015893 w 8685176"/>
              <a:gd name="connsiteY18" fmla="*/ 1167348 h 9873989"/>
              <a:gd name="connsiteX19" fmla="*/ 4025164 w 8685176"/>
              <a:gd name="connsiteY19" fmla="*/ 1106360 h 9873989"/>
              <a:gd name="connsiteX20" fmla="*/ 5377170 w 8685176"/>
              <a:gd name="connsiteY20" fmla="*/ 0 h 9873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685176" h="9873989">
                <a:moveTo>
                  <a:pt x="4015893" y="1167348"/>
                </a:moveTo>
                <a:lnTo>
                  <a:pt x="4004251" y="1243938"/>
                </a:lnTo>
                <a:cubicBezTo>
                  <a:pt x="3999540" y="1290518"/>
                  <a:pt x="3997126" y="1337780"/>
                  <a:pt x="3997126" y="1385608"/>
                </a:cubicBezTo>
                <a:cubicBezTo>
                  <a:pt x="3997126" y="2150858"/>
                  <a:pt x="4614993" y="2771216"/>
                  <a:pt x="5377170" y="2771216"/>
                </a:cubicBezTo>
                <a:cubicBezTo>
                  <a:pt x="5948803" y="2771216"/>
                  <a:pt x="6439261" y="2422265"/>
                  <a:pt x="6648763" y="1924949"/>
                </a:cubicBezTo>
                <a:lnTo>
                  <a:pt x="6679743" y="1839966"/>
                </a:lnTo>
                <a:lnTo>
                  <a:pt x="6770570" y="1898430"/>
                </a:lnTo>
                <a:cubicBezTo>
                  <a:pt x="7925706" y="2681971"/>
                  <a:pt x="8685176" y="4008881"/>
                  <a:pt x="8685176" y="5513891"/>
                </a:cubicBezTo>
                <a:cubicBezTo>
                  <a:pt x="8685176" y="7921907"/>
                  <a:pt x="6740933" y="9873989"/>
                  <a:pt x="4342588" y="9873989"/>
                </a:cubicBezTo>
                <a:cubicBezTo>
                  <a:pt x="1944243" y="9873989"/>
                  <a:pt x="0" y="7921907"/>
                  <a:pt x="0" y="5513891"/>
                </a:cubicBezTo>
                <a:cubicBezTo>
                  <a:pt x="0" y="3256376"/>
                  <a:pt x="1708807" y="1399585"/>
                  <a:pt x="3898584" y="1176304"/>
                </a:cubicBezTo>
                <a:close/>
                <a:moveTo>
                  <a:pt x="5377170" y="0"/>
                </a:moveTo>
                <a:cubicBezTo>
                  <a:pt x="6139347" y="0"/>
                  <a:pt x="6757214" y="620358"/>
                  <a:pt x="6757214" y="1385608"/>
                </a:cubicBezTo>
                <a:cubicBezTo>
                  <a:pt x="6757214" y="1529093"/>
                  <a:pt x="6735492" y="1667483"/>
                  <a:pt x="6695170" y="1797646"/>
                </a:cubicBezTo>
                <a:lnTo>
                  <a:pt x="6679743" y="1839966"/>
                </a:lnTo>
                <a:lnTo>
                  <a:pt x="6594378" y="1785019"/>
                </a:lnTo>
                <a:cubicBezTo>
                  <a:pt x="5937792" y="1384459"/>
                  <a:pt x="5167019" y="1153793"/>
                  <a:pt x="4342588" y="1153793"/>
                </a:cubicBezTo>
                <a:cubicBezTo>
                  <a:pt x="4267640" y="1153793"/>
                  <a:pt x="4193135" y="1155700"/>
                  <a:pt x="4119119" y="1159467"/>
                </a:cubicBezTo>
                <a:lnTo>
                  <a:pt x="4015893" y="1167348"/>
                </a:lnTo>
                <a:lnTo>
                  <a:pt x="4025164" y="1106360"/>
                </a:lnTo>
                <a:cubicBezTo>
                  <a:pt x="4153848" y="474962"/>
                  <a:pt x="4710265" y="0"/>
                  <a:pt x="5377170" y="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D123D8-20C2-4F86-9512-6FA36D1450C1}"/>
              </a:ext>
            </a:extLst>
          </p:cNvPr>
          <p:cNvSpPr txBox="1"/>
          <p:nvPr/>
        </p:nvSpPr>
        <p:spPr>
          <a:xfrm>
            <a:off x="-14755976" y="1664888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0" b="1" i="0" dirty="0">
                <a:solidFill>
                  <a:srgbClr val="1ED760"/>
                </a:solidFill>
                <a:effectLst/>
                <a:latin typeface="Gotham" panose="02000804040000020004" pitchFamily="2" charset="0"/>
              </a:rPr>
              <a:t>Listening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421D18-2223-40A3-B5EA-A834EF24D867}"/>
              </a:ext>
            </a:extLst>
          </p:cNvPr>
          <p:cNvSpPr txBox="1"/>
          <p:nvPr/>
        </p:nvSpPr>
        <p:spPr>
          <a:xfrm>
            <a:off x="-6541132" y="1783382"/>
            <a:ext cx="42441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MY" sz="8000" b="1" i="0" u="none" strike="noStrike" kern="1200" cap="none" spc="0" normalizeH="0" baseline="0" noProof="0" dirty="0">
                <a:ln>
                  <a:noFill/>
                </a:ln>
                <a:solidFill>
                  <a:srgbClr val="1ED760"/>
                </a:solidFill>
                <a:effectLst/>
                <a:uLnTx/>
                <a:uFillTx/>
                <a:latin typeface="Gotham" panose="02000804040000020004" pitchFamily="2" charset="0"/>
                <a:ea typeface="+mn-ea"/>
                <a:cs typeface="+mn-cs"/>
              </a:rPr>
              <a:t>is </a:t>
            </a:r>
            <a:endParaRPr lang="en-MY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53758C5-EB1A-47C3-9F88-853DAF0A15F1}"/>
              </a:ext>
            </a:extLst>
          </p:cNvPr>
          <p:cNvSpPr/>
          <p:nvPr/>
        </p:nvSpPr>
        <p:spPr>
          <a:xfrm>
            <a:off x="-877948" y="-4200973"/>
            <a:ext cx="15259945" cy="15259945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C6FB3A6-0DFB-492B-8839-2F37EFD0FBAF}"/>
              </a:ext>
            </a:extLst>
          </p:cNvPr>
          <p:cNvSpPr/>
          <p:nvPr/>
        </p:nvSpPr>
        <p:spPr>
          <a:xfrm>
            <a:off x="136187" y="17364247"/>
            <a:ext cx="11919626" cy="1671873"/>
          </a:xfrm>
          <a:prstGeom prst="roundRect">
            <a:avLst>
              <a:gd name="adj" fmla="val 12350"/>
            </a:avLst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18" name="Picture 2" descr="Listening is everything - Spotify">
            <a:extLst>
              <a:ext uri="{FF2B5EF4-FFF2-40B4-BE49-F238E27FC236}">
                <a16:creationId xmlns:a16="http://schemas.microsoft.com/office/drawing/2014/main" id="{96263DF2-A1DE-43BB-BDB3-AB4C36BE2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1437" y="115832"/>
            <a:ext cx="789562" cy="78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0DF50D1-D509-4CE0-A114-0691E12144C2}"/>
              </a:ext>
            </a:extLst>
          </p:cNvPr>
          <p:cNvSpPr txBox="1"/>
          <p:nvPr/>
        </p:nvSpPr>
        <p:spPr>
          <a:xfrm>
            <a:off x="-1495797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Spotify</a:t>
            </a:r>
            <a:endParaRPr lang="en-MY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0380C3A-11BA-4D43-871C-E7E3BC7FD8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86281" y="1078537"/>
            <a:ext cx="282842" cy="23915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17DC210-D266-4485-B8DF-F5F5126BAC0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412" r="17240" b="64275"/>
          <a:stretch/>
        </p:blipFill>
        <p:spPr>
          <a:xfrm>
            <a:off x="-2581816" y="1385888"/>
            <a:ext cx="256768" cy="23915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366477F-23BB-44B0-BFA8-6870AD52121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420" t="57757" r="19923" b="7765"/>
          <a:stretch/>
        </p:blipFill>
        <p:spPr>
          <a:xfrm>
            <a:off x="-3622360" y="1693239"/>
            <a:ext cx="256768" cy="25050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B550CAB-C2D2-471F-AB63-D64B79D3D002}"/>
              </a:ext>
            </a:extLst>
          </p:cNvPr>
          <p:cNvSpPr txBox="1"/>
          <p:nvPr/>
        </p:nvSpPr>
        <p:spPr>
          <a:xfrm>
            <a:off x="2205560" y="6995112"/>
            <a:ext cx="12424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400" b="1" dirty="0">
                <a:solidFill>
                  <a:schemeClr val="bg1"/>
                </a:solidFill>
                <a:latin typeface="Gotham" panose="02000804040000020004" pitchFamily="2" charset="0"/>
              </a:rPr>
              <a:t>Mood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673E99-6114-41DF-AE6D-C849CCF81793}"/>
              </a:ext>
            </a:extLst>
          </p:cNvPr>
          <p:cNvSpPr txBox="1"/>
          <p:nvPr/>
        </p:nvSpPr>
        <p:spPr>
          <a:xfrm>
            <a:off x="2205560" y="7378370"/>
            <a:ext cx="173207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/>
                </a:solidFill>
                <a:latin typeface="Gotham" panose="02000804040000020004" pitchFamily="2" charset="0"/>
              </a:rPr>
              <a:t>Playlist to match your mood</a:t>
            </a:r>
            <a:endParaRPr lang="en-MY" sz="28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C13623-8D5A-4648-A78F-22192048C8C4}"/>
              </a:ext>
            </a:extLst>
          </p:cNvPr>
          <p:cNvSpPr txBox="1"/>
          <p:nvPr/>
        </p:nvSpPr>
        <p:spPr>
          <a:xfrm>
            <a:off x="-1388380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29BBA1-882B-4DDA-9D07-502659AD198C}"/>
              </a:ext>
            </a:extLst>
          </p:cNvPr>
          <p:cNvSpPr txBox="1"/>
          <p:nvPr/>
        </p:nvSpPr>
        <p:spPr>
          <a:xfrm>
            <a:off x="-2296952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766974-3D33-4FFC-BE45-8E5562C43419}"/>
              </a:ext>
            </a:extLst>
          </p:cNvPr>
          <p:cNvSpPr txBox="1"/>
          <p:nvPr/>
        </p:nvSpPr>
        <p:spPr>
          <a:xfrm>
            <a:off x="-3346542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B386B6B3-5B97-455D-A3B8-7E85D065D5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7436" y="17611773"/>
            <a:ext cx="2607551" cy="461665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8E38B8B5-B21F-4C2D-A4AD-208CA21F657B}"/>
              </a:ext>
            </a:extLst>
          </p:cNvPr>
          <p:cNvSpPr/>
          <p:nvPr/>
        </p:nvSpPr>
        <p:spPr>
          <a:xfrm>
            <a:off x="4695432" y="18241514"/>
            <a:ext cx="4145662" cy="77675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B2A1CF-9D4A-48C4-9230-A9784B5F902F}"/>
              </a:ext>
            </a:extLst>
          </p:cNvPr>
          <p:cNvSpPr txBox="1"/>
          <p:nvPr/>
        </p:nvSpPr>
        <p:spPr>
          <a:xfrm>
            <a:off x="8841094" y="18123493"/>
            <a:ext cx="9188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48:12:31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9C6B5A-19DD-4B61-9B44-931C3BD5EB60}"/>
              </a:ext>
            </a:extLst>
          </p:cNvPr>
          <p:cNvSpPr txBox="1"/>
          <p:nvPr/>
        </p:nvSpPr>
        <p:spPr>
          <a:xfrm>
            <a:off x="3805359" y="18099241"/>
            <a:ext cx="9188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00:12:31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944A397-C74E-4482-B062-E2683E392286}"/>
              </a:ext>
            </a:extLst>
          </p:cNvPr>
          <p:cNvSpPr txBox="1"/>
          <p:nvPr/>
        </p:nvSpPr>
        <p:spPr>
          <a:xfrm>
            <a:off x="-1750654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F832E831-3427-4734-82FB-46B4E06D103E}"/>
              </a:ext>
            </a:extLst>
          </p:cNvPr>
          <p:cNvSpPr/>
          <p:nvPr/>
        </p:nvSpPr>
        <p:spPr>
          <a:xfrm>
            <a:off x="-1673244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Introduction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878FC9F7-A9A0-451C-82DA-DE0272AEFE61}"/>
              </a:ext>
            </a:extLst>
          </p:cNvPr>
          <p:cNvSpPr/>
          <p:nvPr/>
        </p:nvSpPr>
        <p:spPr>
          <a:xfrm>
            <a:off x="-2094213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</a:t>
            </a:r>
            <a:r>
              <a:rPr lang="en-MY" sz="1100" dirty="0" err="1">
                <a:latin typeface="Adam Medium" panose="02000403000000000000" pitchFamily="2" charset="0"/>
              </a:rPr>
              <a:t>données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40740553-0882-4AB6-AB67-6F36B75CBDCD}"/>
              </a:ext>
            </a:extLst>
          </p:cNvPr>
          <p:cNvSpPr/>
          <p:nvPr/>
        </p:nvSpPr>
        <p:spPr>
          <a:xfrm>
            <a:off x="-2431011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variables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84E71B2-445F-41CD-A396-56726223226E}"/>
              </a:ext>
            </a:extLst>
          </p:cNvPr>
          <p:cNvSpPr/>
          <p:nvPr/>
        </p:nvSpPr>
        <p:spPr>
          <a:xfrm>
            <a:off x="-2936656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 err="1">
                <a:latin typeface="Adam Medium" panose="02000403000000000000" pitchFamily="2" charset="0"/>
              </a:rPr>
              <a:t>Démonstration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3E430EE-A69C-43F6-A9AE-75D6315E0515}"/>
              </a:ext>
            </a:extLst>
          </p:cNvPr>
          <p:cNvSpPr txBox="1"/>
          <p:nvPr/>
        </p:nvSpPr>
        <p:spPr>
          <a:xfrm>
            <a:off x="2140502" y="14552600"/>
            <a:ext cx="51098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400" b="1" dirty="0">
                <a:solidFill>
                  <a:schemeClr val="bg1"/>
                </a:solidFill>
                <a:latin typeface="Gotham" panose="02000804040000020004" pitchFamily="2" charset="0"/>
              </a:rPr>
              <a:t>For today’s Drive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16C5969-D676-4FF7-B1F0-4FFDC733806B}"/>
              </a:ext>
            </a:extLst>
          </p:cNvPr>
          <p:cNvSpPr txBox="1"/>
          <p:nvPr/>
        </p:nvSpPr>
        <p:spPr>
          <a:xfrm>
            <a:off x="2140502" y="16877785"/>
            <a:ext cx="249009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100" b="1" dirty="0">
                <a:solidFill>
                  <a:schemeClr val="bg1"/>
                </a:solidFill>
                <a:latin typeface="Gotham" panose="02000804040000020004" pitchFamily="2" charset="0"/>
              </a:rPr>
              <a:t>A mix of music and podcast </a:t>
            </a:r>
            <a:endParaRPr lang="en-MY" sz="44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530B8C7-D64B-475E-8E94-10F7BBA386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41178" y="17891605"/>
            <a:ext cx="1612688" cy="281829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B3139217-029D-4FF1-A405-13BF40A1809B}"/>
              </a:ext>
            </a:extLst>
          </p:cNvPr>
          <p:cNvSpPr txBox="1"/>
          <p:nvPr/>
        </p:nvSpPr>
        <p:spPr>
          <a:xfrm>
            <a:off x="10691813" y="-878853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Anto</a:t>
            </a:r>
            <a:endParaRPr lang="en-MY" dirty="0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68A0D5CC-3238-46E5-B3C7-3A1F603FA764}"/>
              </a:ext>
            </a:extLst>
          </p:cNvPr>
          <p:cNvSpPr/>
          <p:nvPr/>
        </p:nvSpPr>
        <p:spPr>
          <a:xfrm rot="10800000">
            <a:off x="11648204" y="-716938"/>
            <a:ext cx="121447" cy="90925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78" name="Group 65">
            <a:extLst>
              <a:ext uri="{FF2B5EF4-FFF2-40B4-BE49-F238E27FC236}">
                <a16:creationId xmlns:a16="http://schemas.microsoft.com/office/drawing/2014/main" id="{DB66B7AD-4A9D-C9AC-340A-59E0271ED8DD}"/>
              </a:ext>
            </a:extLst>
          </p:cNvPr>
          <p:cNvGrpSpPr/>
          <p:nvPr/>
        </p:nvGrpSpPr>
        <p:grpSpPr>
          <a:xfrm>
            <a:off x="2241824" y="8642278"/>
            <a:ext cx="1985659" cy="2747727"/>
            <a:chOff x="2205341" y="1505464"/>
            <a:chExt cx="1985659" cy="2747727"/>
          </a:xfrm>
        </p:grpSpPr>
        <p:sp>
          <p:nvSpPr>
            <p:cNvPr id="79" name="Rectangle: Rounded Corners 17">
              <a:extLst>
                <a:ext uri="{FF2B5EF4-FFF2-40B4-BE49-F238E27FC236}">
                  <a16:creationId xmlns:a16="http://schemas.microsoft.com/office/drawing/2014/main" id="{E6591777-F22C-8DD8-56A5-74106E9B89B6}"/>
                </a:ext>
              </a:extLst>
            </p:cNvPr>
            <p:cNvSpPr/>
            <p:nvPr/>
          </p:nvSpPr>
          <p:spPr>
            <a:xfrm>
              <a:off x="220534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0" name="TextBox 23">
              <a:extLst>
                <a:ext uri="{FF2B5EF4-FFF2-40B4-BE49-F238E27FC236}">
                  <a16:creationId xmlns:a16="http://schemas.microsoft.com/office/drawing/2014/main" id="{F3F6E4B1-C180-1BBF-AA36-833E279730FA}"/>
                </a:ext>
              </a:extLst>
            </p:cNvPr>
            <p:cNvSpPr txBox="1"/>
            <p:nvPr/>
          </p:nvSpPr>
          <p:spPr>
            <a:xfrm>
              <a:off x="2274870" y="3428305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Introduction</a:t>
              </a:r>
              <a:endParaRPr lang="en-MY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81" name="TextBox 24">
              <a:extLst>
                <a:ext uri="{FF2B5EF4-FFF2-40B4-BE49-F238E27FC236}">
                  <a16:creationId xmlns:a16="http://schemas.microsoft.com/office/drawing/2014/main" id="{B2A2D71F-106A-469F-4A39-DF38AD1DEF3A}"/>
                </a:ext>
              </a:extLst>
            </p:cNvPr>
            <p:cNvSpPr txBox="1"/>
            <p:nvPr/>
          </p:nvSpPr>
          <p:spPr>
            <a:xfrm>
              <a:off x="2274870" y="3718493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Un mélange de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nouveauté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82" name="Picture 38">
              <a:extLst>
                <a:ext uri="{FF2B5EF4-FFF2-40B4-BE49-F238E27FC236}">
                  <a16:creationId xmlns:a16="http://schemas.microsoft.com/office/drawing/2014/main" id="{E140DB61-ADD7-B049-CEBF-66E535FFB1AA}"/>
                </a:ext>
              </a:extLst>
            </p:cNvPr>
            <p:cNvPicPr>
              <a:picLocks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394145" y="1700461"/>
              <a:ext cx="1543487" cy="1573200"/>
            </a:xfrm>
            <a:prstGeom prst="rect">
              <a:avLst/>
            </a:prstGeom>
          </p:spPr>
        </p:pic>
      </p:grpSp>
      <p:grpSp>
        <p:nvGrpSpPr>
          <p:cNvPr id="83" name="Group 66">
            <a:extLst>
              <a:ext uri="{FF2B5EF4-FFF2-40B4-BE49-F238E27FC236}">
                <a16:creationId xmlns:a16="http://schemas.microsoft.com/office/drawing/2014/main" id="{25F50491-3314-B832-7628-9AC8F73DADCD}"/>
              </a:ext>
            </a:extLst>
          </p:cNvPr>
          <p:cNvGrpSpPr/>
          <p:nvPr/>
        </p:nvGrpSpPr>
        <p:grpSpPr>
          <a:xfrm>
            <a:off x="4394474" y="8642278"/>
            <a:ext cx="1985659" cy="2747727"/>
            <a:chOff x="4357991" y="1505464"/>
            <a:chExt cx="1985659" cy="2747727"/>
          </a:xfrm>
        </p:grpSpPr>
        <p:sp>
          <p:nvSpPr>
            <p:cNvPr id="84" name="Rectangle: Rounded Corners 25">
              <a:extLst>
                <a:ext uri="{FF2B5EF4-FFF2-40B4-BE49-F238E27FC236}">
                  <a16:creationId xmlns:a16="http://schemas.microsoft.com/office/drawing/2014/main" id="{E28F0C18-60C7-60EE-AC6F-7C00A8B9D4BB}"/>
                </a:ext>
              </a:extLst>
            </p:cNvPr>
            <p:cNvSpPr/>
            <p:nvPr/>
          </p:nvSpPr>
          <p:spPr>
            <a:xfrm>
              <a:off x="435799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5" name="TextBox 26">
              <a:extLst>
                <a:ext uri="{FF2B5EF4-FFF2-40B4-BE49-F238E27FC236}">
                  <a16:creationId xmlns:a16="http://schemas.microsoft.com/office/drawing/2014/main" id="{3974C7F2-A3F2-A3ED-4838-C69E99BC3922}"/>
                </a:ext>
              </a:extLst>
            </p:cNvPr>
            <p:cNvSpPr txBox="1"/>
            <p:nvPr/>
          </p:nvSpPr>
          <p:spPr>
            <a:xfrm>
              <a:off x="4419371" y="3409688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Les </a:t>
              </a:r>
              <a:r>
                <a:rPr lang="fr-FR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données</a:t>
              </a:r>
              <a:endParaRPr lang="fr-FR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86" name="TextBox 27">
              <a:extLst>
                <a:ext uri="{FF2B5EF4-FFF2-40B4-BE49-F238E27FC236}">
                  <a16:creationId xmlns:a16="http://schemas.microsoft.com/office/drawing/2014/main" id="{3E5A290F-DDC6-7239-932D-E20DACA2CA2D}"/>
                </a:ext>
              </a:extLst>
            </p:cNvPr>
            <p:cNvSpPr txBox="1"/>
            <p:nvPr/>
          </p:nvSpPr>
          <p:spPr>
            <a:xfrm>
              <a:off x="4427520" y="3731653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Une mixtape des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données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et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informations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87" name="Picture 2">
              <a:extLst>
                <a:ext uri="{FF2B5EF4-FFF2-40B4-BE49-F238E27FC236}">
                  <a16:creationId xmlns:a16="http://schemas.microsoft.com/office/drawing/2014/main" id="{27DAAD22-737A-71EA-8BC2-08AB2A6D4634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5" r="915"/>
            <a:stretch/>
          </p:blipFill>
          <p:spPr bwMode="auto">
            <a:xfrm>
              <a:off x="4551600" y="1707686"/>
              <a:ext cx="1544400" cy="15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8" name="Group 68">
            <a:extLst>
              <a:ext uri="{FF2B5EF4-FFF2-40B4-BE49-F238E27FC236}">
                <a16:creationId xmlns:a16="http://schemas.microsoft.com/office/drawing/2014/main" id="{6AC921BF-945C-A2D8-F89D-12DF973973C1}"/>
              </a:ext>
            </a:extLst>
          </p:cNvPr>
          <p:cNvGrpSpPr/>
          <p:nvPr/>
        </p:nvGrpSpPr>
        <p:grpSpPr>
          <a:xfrm>
            <a:off x="6547124" y="8642278"/>
            <a:ext cx="1985659" cy="2747727"/>
            <a:chOff x="6510641" y="1505464"/>
            <a:chExt cx="1985659" cy="2747727"/>
          </a:xfrm>
        </p:grpSpPr>
        <p:sp>
          <p:nvSpPr>
            <p:cNvPr id="89" name="Rectangle: Rounded Corners 28">
              <a:extLst>
                <a:ext uri="{FF2B5EF4-FFF2-40B4-BE49-F238E27FC236}">
                  <a16:creationId xmlns:a16="http://schemas.microsoft.com/office/drawing/2014/main" id="{2882A65B-2364-84B9-AD80-FF1E413A4E23}"/>
                </a:ext>
              </a:extLst>
            </p:cNvPr>
            <p:cNvSpPr/>
            <p:nvPr/>
          </p:nvSpPr>
          <p:spPr>
            <a:xfrm>
              <a:off x="651064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90" name="TextBox 29">
              <a:extLst>
                <a:ext uri="{FF2B5EF4-FFF2-40B4-BE49-F238E27FC236}">
                  <a16:creationId xmlns:a16="http://schemas.microsoft.com/office/drawing/2014/main" id="{D4A8B7CB-3B31-057C-F9CC-A818F66FE5BE}"/>
                </a:ext>
              </a:extLst>
            </p:cNvPr>
            <p:cNvSpPr txBox="1"/>
            <p:nvPr/>
          </p:nvSpPr>
          <p:spPr>
            <a:xfrm>
              <a:off x="6571802" y="3423876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Les variables</a:t>
              </a:r>
              <a:endParaRPr lang="en-MY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91" name="TextBox 30">
              <a:extLst>
                <a:ext uri="{FF2B5EF4-FFF2-40B4-BE49-F238E27FC236}">
                  <a16:creationId xmlns:a16="http://schemas.microsoft.com/office/drawing/2014/main" id="{4751631D-1738-74D4-1B5F-FAA9964185B4}"/>
                </a:ext>
              </a:extLst>
            </p:cNvPr>
            <p:cNvSpPr txBox="1"/>
            <p:nvPr/>
          </p:nvSpPr>
          <p:spPr>
            <a:xfrm>
              <a:off x="6580170" y="3773157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Top tubes des variables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importantes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92" name="Picture 4">
              <a:extLst>
                <a:ext uri="{FF2B5EF4-FFF2-40B4-BE49-F238E27FC236}">
                  <a16:creationId xmlns:a16="http://schemas.microsoft.com/office/drawing/2014/main" id="{AD548711-876F-7E33-9157-79F3D4EBEA11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5" r="915"/>
            <a:stretch/>
          </p:blipFill>
          <p:spPr bwMode="auto">
            <a:xfrm>
              <a:off x="6681211" y="1680171"/>
              <a:ext cx="1544400" cy="15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3" name="Group 69">
            <a:extLst>
              <a:ext uri="{FF2B5EF4-FFF2-40B4-BE49-F238E27FC236}">
                <a16:creationId xmlns:a16="http://schemas.microsoft.com/office/drawing/2014/main" id="{92028121-3260-21CD-97E1-4B648B49DBE7}"/>
              </a:ext>
            </a:extLst>
          </p:cNvPr>
          <p:cNvGrpSpPr/>
          <p:nvPr/>
        </p:nvGrpSpPr>
        <p:grpSpPr>
          <a:xfrm>
            <a:off x="8699774" y="8627716"/>
            <a:ext cx="1985659" cy="2747727"/>
            <a:chOff x="8663291" y="1490902"/>
            <a:chExt cx="1985659" cy="2747727"/>
          </a:xfrm>
        </p:grpSpPr>
        <p:sp>
          <p:nvSpPr>
            <p:cNvPr id="94" name="Rectangle: Rounded Corners 31">
              <a:extLst>
                <a:ext uri="{FF2B5EF4-FFF2-40B4-BE49-F238E27FC236}">
                  <a16:creationId xmlns:a16="http://schemas.microsoft.com/office/drawing/2014/main" id="{1BCE9B9B-550E-E830-D942-1F4873DA06A6}"/>
                </a:ext>
              </a:extLst>
            </p:cNvPr>
            <p:cNvSpPr/>
            <p:nvPr/>
          </p:nvSpPr>
          <p:spPr>
            <a:xfrm>
              <a:off x="8663291" y="1490902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95" name="TextBox 32">
              <a:extLst>
                <a:ext uri="{FF2B5EF4-FFF2-40B4-BE49-F238E27FC236}">
                  <a16:creationId xmlns:a16="http://schemas.microsoft.com/office/drawing/2014/main" id="{3E5F9C92-ECBD-022F-CA54-F4E374487E15}"/>
                </a:ext>
              </a:extLst>
            </p:cNvPr>
            <p:cNvSpPr txBox="1"/>
            <p:nvPr/>
          </p:nvSpPr>
          <p:spPr>
            <a:xfrm>
              <a:off x="8724233" y="3398907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Démonstration</a:t>
              </a:r>
              <a:endParaRPr lang="fr-FR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96" name="TextBox 33">
              <a:extLst>
                <a:ext uri="{FF2B5EF4-FFF2-40B4-BE49-F238E27FC236}">
                  <a16:creationId xmlns:a16="http://schemas.microsoft.com/office/drawing/2014/main" id="{DA92A5E9-416C-007E-4783-63C80A3032BC}"/>
                </a:ext>
              </a:extLst>
            </p:cNvPr>
            <p:cNvSpPr txBox="1"/>
            <p:nvPr/>
          </p:nvSpPr>
          <p:spPr>
            <a:xfrm>
              <a:off x="8732820" y="3731653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On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va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danser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jusqu’au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bout de la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nightttttt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97" name="Picture 6">
              <a:extLst>
                <a:ext uri="{FF2B5EF4-FFF2-40B4-BE49-F238E27FC236}">
                  <a16:creationId xmlns:a16="http://schemas.microsoft.com/office/drawing/2014/main" id="{650BAB0E-998C-8756-AD52-401916AE5414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18" b="1418"/>
            <a:stretch/>
          </p:blipFill>
          <p:spPr bwMode="auto">
            <a:xfrm>
              <a:off x="8864895" y="1707686"/>
              <a:ext cx="1544400" cy="15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8" name="Picture 8">
            <a:extLst>
              <a:ext uri="{FF2B5EF4-FFF2-40B4-BE49-F238E27FC236}">
                <a16:creationId xmlns:a16="http://schemas.microsoft.com/office/drawing/2014/main" id="{169734A9-0E5E-377B-E21D-68E6CD8FE7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5822" y="17305626"/>
            <a:ext cx="1253995" cy="125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TextBox 44">
            <a:extLst>
              <a:ext uri="{FF2B5EF4-FFF2-40B4-BE49-F238E27FC236}">
                <a16:creationId xmlns:a16="http://schemas.microsoft.com/office/drawing/2014/main" id="{8BE1C1EA-323E-5241-6A67-B44AFD1E6305}"/>
              </a:ext>
            </a:extLst>
          </p:cNvPr>
          <p:cNvSpPr txBox="1"/>
          <p:nvPr/>
        </p:nvSpPr>
        <p:spPr>
          <a:xfrm>
            <a:off x="1875547" y="17644226"/>
            <a:ext cx="222865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6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Pokémon </a:t>
            </a:r>
            <a:r>
              <a:rPr lang="en-MY" sz="16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Générique</a:t>
            </a:r>
            <a:endParaRPr lang="en-MY" sz="6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100" name="TextBox 45">
            <a:extLst>
              <a:ext uri="{FF2B5EF4-FFF2-40B4-BE49-F238E27FC236}">
                <a16:creationId xmlns:a16="http://schemas.microsoft.com/office/drawing/2014/main" id="{3820EA0C-6576-DC8F-6C6A-F8F04BBBFDF5}"/>
              </a:ext>
            </a:extLst>
          </p:cNvPr>
          <p:cNvSpPr txBox="1"/>
          <p:nvPr/>
        </p:nvSpPr>
        <p:spPr>
          <a:xfrm>
            <a:off x="1875547" y="17940057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Pikachu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101" name="TextBox 19">
            <a:extLst>
              <a:ext uri="{FF2B5EF4-FFF2-40B4-BE49-F238E27FC236}">
                <a16:creationId xmlns:a16="http://schemas.microsoft.com/office/drawing/2014/main" id="{788C9C91-9074-172C-6376-45DA1D7676B0}"/>
              </a:ext>
            </a:extLst>
          </p:cNvPr>
          <p:cNvSpPr txBox="1"/>
          <p:nvPr/>
        </p:nvSpPr>
        <p:spPr>
          <a:xfrm>
            <a:off x="2241824" y="7464731"/>
            <a:ext cx="181959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Emotion determinant la </a:t>
            </a:r>
            <a:r>
              <a:rPr lang="en-MY" sz="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présentation</a:t>
            </a:r>
            <a:endParaRPr lang="en-MY" sz="28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50367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C608BD41-D699-4B6A-B3FB-0ED3E4335E9C}"/>
              </a:ext>
            </a:extLst>
          </p:cNvPr>
          <p:cNvSpPr/>
          <p:nvPr/>
        </p:nvSpPr>
        <p:spPr>
          <a:xfrm>
            <a:off x="136187" y="5472112"/>
            <a:ext cx="11919626" cy="1671873"/>
          </a:xfrm>
          <a:prstGeom prst="roundRect">
            <a:avLst>
              <a:gd name="adj" fmla="val 12350"/>
            </a:avLst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B85A5B-2A0A-44D9-AA87-A1FBFA20A479}"/>
              </a:ext>
            </a:extLst>
          </p:cNvPr>
          <p:cNvSpPr txBox="1"/>
          <p:nvPr/>
        </p:nvSpPr>
        <p:spPr>
          <a:xfrm>
            <a:off x="800100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SpotiViz</a:t>
            </a:r>
            <a:endParaRPr lang="en-MY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BB8AFB-395D-46FA-A868-8F7BC5ECD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565" y="1078537"/>
            <a:ext cx="282842" cy="2391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58E1B8-C33B-4943-83F9-4E15462362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12" r="17240" b="64275"/>
          <a:stretch/>
        </p:blipFill>
        <p:spPr>
          <a:xfrm>
            <a:off x="325602" y="1385888"/>
            <a:ext cx="256768" cy="2391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A974C4-DE0D-4718-B16A-D8C6FCB978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20" t="57757" r="19923" b="7765"/>
          <a:stretch/>
        </p:blipFill>
        <p:spPr>
          <a:xfrm>
            <a:off x="325602" y="1693239"/>
            <a:ext cx="256768" cy="2505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A6381F-CF3A-47BF-99FE-8FD58A6F0668}"/>
              </a:ext>
            </a:extLst>
          </p:cNvPr>
          <p:cNvSpPr txBox="1"/>
          <p:nvPr/>
        </p:nvSpPr>
        <p:spPr>
          <a:xfrm>
            <a:off x="2205560" y="695279"/>
            <a:ext cx="12424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400" b="1" dirty="0">
                <a:solidFill>
                  <a:schemeClr val="bg1"/>
                </a:solidFill>
                <a:latin typeface="Gotham" panose="02000804040000020004" pitchFamily="2" charset="0"/>
              </a:rPr>
              <a:t>Mood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BF969C-1D25-4E72-ABEC-355542FD13C5}"/>
              </a:ext>
            </a:extLst>
          </p:cNvPr>
          <p:cNvSpPr txBox="1"/>
          <p:nvPr/>
        </p:nvSpPr>
        <p:spPr>
          <a:xfrm>
            <a:off x="2205559" y="1078537"/>
            <a:ext cx="181959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Emotion determinant la </a:t>
            </a:r>
            <a:r>
              <a:rPr lang="en-MY" sz="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présentation</a:t>
            </a:r>
            <a:endParaRPr lang="en-MY" sz="28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BD42DAF-091B-4396-BA39-8FB84AFF6CF6}"/>
              </a:ext>
            </a:extLst>
          </p:cNvPr>
          <p:cNvSpPr txBox="1"/>
          <p:nvPr/>
        </p:nvSpPr>
        <p:spPr>
          <a:xfrm>
            <a:off x="610466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823ACD-FC00-4C62-B228-CDA88CAB72E4}"/>
              </a:ext>
            </a:extLst>
          </p:cNvPr>
          <p:cNvSpPr txBox="1"/>
          <p:nvPr/>
        </p:nvSpPr>
        <p:spPr>
          <a:xfrm>
            <a:off x="610466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EEACB4-E73D-4E45-B170-B51E8D848246}"/>
              </a:ext>
            </a:extLst>
          </p:cNvPr>
          <p:cNvSpPr txBox="1"/>
          <p:nvPr/>
        </p:nvSpPr>
        <p:spPr>
          <a:xfrm>
            <a:off x="601420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CA4CCA7-A263-4218-87B6-172216EF49A9}"/>
              </a:ext>
            </a:extLst>
          </p:cNvPr>
          <p:cNvGrpSpPr/>
          <p:nvPr/>
        </p:nvGrpSpPr>
        <p:grpSpPr>
          <a:xfrm>
            <a:off x="2407271" y="1927476"/>
            <a:ext cx="1985659" cy="2747727"/>
            <a:chOff x="2205341" y="1505464"/>
            <a:chExt cx="1985659" cy="2747727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543FFEB-3D07-4E4C-A4D5-93FEDFD42A0A}"/>
                </a:ext>
              </a:extLst>
            </p:cNvPr>
            <p:cNvSpPr/>
            <p:nvPr/>
          </p:nvSpPr>
          <p:spPr>
            <a:xfrm>
              <a:off x="220534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A9199E4-7D14-4A5E-B56D-B47E8B6094F7}"/>
                </a:ext>
              </a:extLst>
            </p:cNvPr>
            <p:cNvSpPr txBox="1"/>
            <p:nvPr/>
          </p:nvSpPr>
          <p:spPr>
            <a:xfrm>
              <a:off x="2274870" y="3428305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Introduction</a:t>
              </a:r>
              <a:endParaRPr lang="en-MY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01971A8-0FEC-4086-9A74-9A40BBA0E0B9}"/>
                </a:ext>
              </a:extLst>
            </p:cNvPr>
            <p:cNvSpPr txBox="1"/>
            <p:nvPr/>
          </p:nvSpPr>
          <p:spPr>
            <a:xfrm>
              <a:off x="2274870" y="3718493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Un mélange de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nouveauté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7A963812-DF5B-4126-AED9-4D15B7328B81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394145" y="1700461"/>
              <a:ext cx="1543487" cy="1573200"/>
            </a:xfrm>
            <a:prstGeom prst="rect">
              <a:avLst/>
            </a:prstGeom>
          </p:spPr>
        </p:pic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81B0442-2B11-4298-A863-4AE1193FB575}"/>
              </a:ext>
            </a:extLst>
          </p:cNvPr>
          <p:cNvGrpSpPr/>
          <p:nvPr/>
        </p:nvGrpSpPr>
        <p:grpSpPr>
          <a:xfrm>
            <a:off x="4559921" y="1927476"/>
            <a:ext cx="1985659" cy="2747727"/>
            <a:chOff x="4357991" y="1505464"/>
            <a:chExt cx="1985659" cy="2747727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D31A0AF-E3B3-448E-9815-09DBF6C7BC2A}"/>
                </a:ext>
              </a:extLst>
            </p:cNvPr>
            <p:cNvSpPr/>
            <p:nvPr/>
          </p:nvSpPr>
          <p:spPr>
            <a:xfrm>
              <a:off x="435799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649557C-B89F-413D-838A-0ECF455AA031}"/>
                </a:ext>
              </a:extLst>
            </p:cNvPr>
            <p:cNvSpPr txBox="1"/>
            <p:nvPr/>
          </p:nvSpPr>
          <p:spPr>
            <a:xfrm>
              <a:off x="4419371" y="3409688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Les </a:t>
              </a:r>
              <a:r>
                <a:rPr lang="fr-FR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données</a:t>
              </a:r>
              <a:endParaRPr lang="fr-FR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94A2B8A-8D9E-4DAB-A652-3D3DFA4CFE5D}"/>
                </a:ext>
              </a:extLst>
            </p:cNvPr>
            <p:cNvSpPr txBox="1"/>
            <p:nvPr/>
          </p:nvSpPr>
          <p:spPr>
            <a:xfrm>
              <a:off x="4427520" y="3731653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Une mixtape des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données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et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informations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6A30D9D-A297-4869-A13F-07B6E1C043D4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5" r="915"/>
            <a:stretch/>
          </p:blipFill>
          <p:spPr bwMode="auto">
            <a:xfrm>
              <a:off x="4551600" y="1707686"/>
              <a:ext cx="1544400" cy="15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F0FB3E2E-1972-4491-870F-80EBCE6CC1EB}"/>
              </a:ext>
            </a:extLst>
          </p:cNvPr>
          <p:cNvGrpSpPr/>
          <p:nvPr/>
        </p:nvGrpSpPr>
        <p:grpSpPr>
          <a:xfrm>
            <a:off x="6712571" y="1927476"/>
            <a:ext cx="1985659" cy="2747727"/>
            <a:chOff x="6510641" y="1505464"/>
            <a:chExt cx="1985659" cy="2747727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D31A7F66-2E8D-4E71-B5BE-983DA665311E}"/>
                </a:ext>
              </a:extLst>
            </p:cNvPr>
            <p:cNvSpPr/>
            <p:nvPr/>
          </p:nvSpPr>
          <p:spPr>
            <a:xfrm>
              <a:off x="651064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37266A9-5080-49F4-BE47-2F5A3B6706DA}"/>
                </a:ext>
              </a:extLst>
            </p:cNvPr>
            <p:cNvSpPr txBox="1"/>
            <p:nvPr/>
          </p:nvSpPr>
          <p:spPr>
            <a:xfrm>
              <a:off x="6571802" y="3423876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Les variables</a:t>
              </a:r>
              <a:endParaRPr lang="en-MY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5FF85DE-DF53-4777-BFAB-B1AB35BEF7D7}"/>
                </a:ext>
              </a:extLst>
            </p:cNvPr>
            <p:cNvSpPr txBox="1"/>
            <p:nvPr/>
          </p:nvSpPr>
          <p:spPr>
            <a:xfrm>
              <a:off x="6580170" y="3773157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Top tubes des variables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importantes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CC406B87-7454-49BB-B836-8703AFF2AFF5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5" r="915"/>
            <a:stretch/>
          </p:blipFill>
          <p:spPr bwMode="auto">
            <a:xfrm>
              <a:off x="6681211" y="1680171"/>
              <a:ext cx="1544400" cy="15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6437893-327C-4DE4-B8AD-4F7BE6858F4D}"/>
              </a:ext>
            </a:extLst>
          </p:cNvPr>
          <p:cNvGrpSpPr/>
          <p:nvPr/>
        </p:nvGrpSpPr>
        <p:grpSpPr>
          <a:xfrm>
            <a:off x="8865221" y="1912914"/>
            <a:ext cx="1985659" cy="2747727"/>
            <a:chOff x="8663291" y="1490902"/>
            <a:chExt cx="1985659" cy="2747727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3C9CC08A-8DB6-4482-9752-DD6E2CB533E9}"/>
                </a:ext>
              </a:extLst>
            </p:cNvPr>
            <p:cNvSpPr/>
            <p:nvPr/>
          </p:nvSpPr>
          <p:spPr>
            <a:xfrm>
              <a:off x="8663291" y="1490902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A6DE602-6E94-48F4-998E-ABF519A5A785}"/>
                </a:ext>
              </a:extLst>
            </p:cNvPr>
            <p:cNvSpPr txBox="1"/>
            <p:nvPr/>
          </p:nvSpPr>
          <p:spPr>
            <a:xfrm>
              <a:off x="8724233" y="3398907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Démonstration</a:t>
              </a:r>
              <a:endParaRPr lang="fr-FR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369EC77-BC69-4A6A-A6E4-3F190367B906}"/>
                </a:ext>
              </a:extLst>
            </p:cNvPr>
            <p:cNvSpPr txBox="1"/>
            <p:nvPr/>
          </p:nvSpPr>
          <p:spPr>
            <a:xfrm>
              <a:off x="8732820" y="3731653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On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va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danser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jusqu’au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bout de la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nightttttt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65C8B162-8BA9-4511-91AC-7C0480D99060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18" b="1418"/>
            <a:stretch/>
          </p:blipFill>
          <p:spPr bwMode="auto">
            <a:xfrm>
              <a:off x="8864895" y="1707686"/>
              <a:ext cx="1544400" cy="15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>
            <a:extLst>
              <a:ext uri="{FF2B5EF4-FFF2-40B4-BE49-F238E27FC236}">
                <a16:creationId xmlns:a16="http://schemas.microsoft.com/office/drawing/2014/main" id="{355524EB-01A5-43D8-A623-9D7A68871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30091" y="5505954"/>
            <a:ext cx="1253995" cy="125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12C43CDF-261C-45AF-A478-638A2F74B410}"/>
              </a:ext>
            </a:extLst>
          </p:cNvPr>
          <p:cNvSpPr txBox="1"/>
          <p:nvPr/>
        </p:nvSpPr>
        <p:spPr>
          <a:xfrm>
            <a:off x="1279816" y="5844554"/>
            <a:ext cx="222865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6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Pokémon </a:t>
            </a:r>
            <a:r>
              <a:rPr lang="en-MY" sz="16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Générique</a:t>
            </a:r>
            <a:endParaRPr lang="en-MY" sz="6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74AA8A-2510-42D3-BE4D-30D3AF32BD0E}"/>
              </a:ext>
            </a:extLst>
          </p:cNvPr>
          <p:cNvSpPr txBox="1"/>
          <p:nvPr/>
        </p:nvSpPr>
        <p:spPr>
          <a:xfrm>
            <a:off x="1279816" y="6140385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Pikachu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F067164-10F7-4CDF-8808-79474363D20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77436" y="5719638"/>
            <a:ext cx="2607551" cy="461665"/>
          </a:xfrm>
          <a:prstGeom prst="rect">
            <a:avLst/>
          </a:pr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152CB85-F0D1-4525-9B5B-1712D38726FA}"/>
              </a:ext>
            </a:extLst>
          </p:cNvPr>
          <p:cNvSpPr/>
          <p:nvPr/>
        </p:nvSpPr>
        <p:spPr>
          <a:xfrm>
            <a:off x="4695432" y="6349379"/>
            <a:ext cx="4145662" cy="77675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D57656F-F2CA-4106-B7D7-3251A356C711}"/>
              </a:ext>
            </a:extLst>
          </p:cNvPr>
          <p:cNvSpPr txBox="1"/>
          <p:nvPr/>
        </p:nvSpPr>
        <p:spPr>
          <a:xfrm>
            <a:off x="8841094" y="6231358"/>
            <a:ext cx="9188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48:12:31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06A3A27-1244-439B-B528-820712D63791}"/>
              </a:ext>
            </a:extLst>
          </p:cNvPr>
          <p:cNvSpPr txBox="1"/>
          <p:nvPr/>
        </p:nvSpPr>
        <p:spPr>
          <a:xfrm>
            <a:off x="3805359" y="6207106"/>
            <a:ext cx="9188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00:12:31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067FFE-1AEB-4249-8D44-375651E55685}"/>
              </a:ext>
            </a:extLst>
          </p:cNvPr>
          <p:cNvSpPr txBox="1"/>
          <p:nvPr/>
        </p:nvSpPr>
        <p:spPr>
          <a:xfrm>
            <a:off x="248192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37E7CF7-F562-4DB0-AAC6-015FCBBC4CEC}"/>
              </a:ext>
            </a:extLst>
          </p:cNvPr>
          <p:cNvSpPr/>
          <p:nvPr/>
        </p:nvSpPr>
        <p:spPr>
          <a:xfrm>
            <a:off x="325602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Introduction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0623B66-39AB-4066-B00A-645845A13CB3}"/>
              </a:ext>
            </a:extLst>
          </p:cNvPr>
          <p:cNvSpPr/>
          <p:nvPr/>
        </p:nvSpPr>
        <p:spPr>
          <a:xfrm>
            <a:off x="325602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</a:t>
            </a:r>
            <a:r>
              <a:rPr lang="fr-FR" sz="1100" dirty="0">
                <a:latin typeface="Adam Medium" panose="02000403000000000000" pitchFamily="2" charset="0"/>
              </a:rPr>
              <a:t>données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16998F90-197C-49F3-96D8-A5D271A5ACA1}"/>
              </a:ext>
            </a:extLst>
          </p:cNvPr>
          <p:cNvSpPr/>
          <p:nvPr/>
        </p:nvSpPr>
        <p:spPr>
          <a:xfrm>
            <a:off x="325602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variables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9E0944E1-E85A-43AA-B182-70ACEA9C6BC2}"/>
              </a:ext>
            </a:extLst>
          </p:cNvPr>
          <p:cNvSpPr/>
          <p:nvPr/>
        </p:nvSpPr>
        <p:spPr>
          <a:xfrm>
            <a:off x="325602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dirty="0">
                <a:latin typeface="Adam Medium" panose="02000403000000000000" pitchFamily="2" charset="0"/>
              </a:rPr>
              <a:t>Démonstration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1DFF7E2C-FF37-416B-BC76-D420E69BBCD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41178" y="5999470"/>
            <a:ext cx="1612688" cy="281829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61035C8A-5CA6-4129-A217-27C2C6292E00}"/>
              </a:ext>
            </a:extLst>
          </p:cNvPr>
          <p:cNvSpPr txBox="1"/>
          <p:nvPr/>
        </p:nvSpPr>
        <p:spPr>
          <a:xfrm>
            <a:off x="10850880" y="323861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Anto</a:t>
            </a:r>
            <a:endParaRPr lang="en-MY" dirty="0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8BEFCDE2-4249-469E-AA35-E9FA719FA989}"/>
              </a:ext>
            </a:extLst>
          </p:cNvPr>
          <p:cNvSpPr/>
          <p:nvPr/>
        </p:nvSpPr>
        <p:spPr>
          <a:xfrm rot="10800000">
            <a:off x="11648204" y="485776"/>
            <a:ext cx="121447" cy="90925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21B67C2-81F6-4A0E-A8C7-3BFE205FC73D}"/>
              </a:ext>
            </a:extLst>
          </p:cNvPr>
          <p:cNvGrpSpPr/>
          <p:nvPr/>
        </p:nvGrpSpPr>
        <p:grpSpPr>
          <a:xfrm>
            <a:off x="2108199" y="18616894"/>
            <a:ext cx="9835609" cy="6790458"/>
            <a:chOff x="2108199" y="4949443"/>
            <a:chExt cx="9835609" cy="6790458"/>
          </a:xfrm>
        </p:grpSpPr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303EDF17-4FFA-4B5C-8046-435F27AFAAB7}"/>
                </a:ext>
              </a:extLst>
            </p:cNvPr>
            <p:cNvSpPr/>
            <p:nvPr/>
          </p:nvSpPr>
          <p:spPr>
            <a:xfrm>
              <a:off x="2108199" y="4949443"/>
              <a:ext cx="9835609" cy="6790458"/>
            </a:xfrm>
            <a:prstGeom prst="roundRect">
              <a:avLst>
                <a:gd name="adj" fmla="val 12350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E7913A77-E66A-433C-82BA-3BE0FEFDBD63}"/>
                </a:ext>
              </a:extLst>
            </p:cNvPr>
            <p:cNvSpPr txBox="1"/>
            <p:nvPr/>
          </p:nvSpPr>
          <p:spPr>
            <a:xfrm>
              <a:off x="3453815" y="5826742"/>
              <a:ext cx="7705518" cy="45243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Lyrics of a place to put a text</a:t>
              </a:r>
            </a:p>
            <a:p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This is a cake song </a:t>
              </a:r>
            </a:p>
            <a:p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A recipe song for a cakekie</a:t>
              </a:r>
            </a:p>
            <a:p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Cakie </a:t>
              </a:r>
              <a:r>
                <a:rPr lang="en-MY" sz="3600" b="1" dirty="0" err="1">
                  <a:solidFill>
                    <a:schemeClr val="bg1"/>
                  </a:solidFill>
                  <a:latin typeface="Gotham" panose="02000804040000020004" pitchFamily="2" charset="0"/>
                </a:rPr>
                <a:t>cakie</a:t>
              </a:r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 </a:t>
              </a:r>
              <a:r>
                <a:rPr lang="en-MY" sz="3600" b="1" dirty="0" err="1">
                  <a:solidFill>
                    <a:schemeClr val="bg1"/>
                  </a:solidFill>
                  <a:latin typeface="Gotham" panose="02000804040000020004" pitchFamily="2" charset="0"/>
                </a:rPr>
                <a:t>cakie</a:t>
              </a:r>
              <a:endParaRPr lang="en-MY" sz="3600" b="1" dirty="0">
                <a:solidFill>
                  <a:schemeClr val="bg1"/>
                </a:solidFill>
                <a:latin typeface="Gotham" panose="02000804040000020004" pitchFamily="2" charset="0"/>
              </a:endParaRPr>
            </a:p>
            <a:p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A sweet cake </a:t>
              </a:r>
            </a:p>
            <a:p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Add </a:t>
              </a:r>
              <a:r>
                <a:rPr lang="en-MY" sz="3600" b="1" dirty="0" err="1">
                  <a:solidFill>
                    <a:schemeClr val="bg1"/>
                  </a:solidFill>
                  <a:latin typeface="Gotham" panose="02000804040000020004" pitchFamily="2" charset="0"/>
                </a:rPr>
                <a:t>bunga</a:t>
              </a:r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 </a:t>
              </a:r>
              <a:r>
                <a:rPr lang="en-MY" sz="3600" b="1" dirty="0" err="1">
                  <a:solidFill>
                    <a:schemeClr val="bg1"/>
                  </a:solidFill>
                  <a:latin typeface="Gotham" panose="02000804040000020004" pitchFamily="2" charset="0"/>
                </a:rPr>
                <a:t>cengkih</a:t>
              </a:r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 on my cake</a:t>
              </a:r>
            </a:p>
            <a:p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With spring onion</a:t>
              </a:r>
            </a:p>
            <a:p>
              <a:r>
                <a:rPr lang="en-MY" sz="36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And watermelon juice  </a:t>
              </a:r>
              <a:endParaRPr lang="en-MY" sz="115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</p:grpSp>
      <p:pic>
        <p:nvPicPr>
          <p:cNvPr id="79" name="Picture 2" descr="Sticker by @nghtrphuongg | Black and white instagram, Black and white  aesthetic, Instagram icons">
            <a:extLst>
              <a:ext uri="{FF2B5EF4-FFF2-40B4-BE49-F238E27FC236}">
                <a16:creationId xmlns:a16="http://schemas.microsoft.com/office/drawing/2014/main" id="{8C71A60E-CE5A-4734-9C9C-FA1AB3BC5C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789" b="40719"/>
          <a:stretch/>
        </p:blipFill>
        <p:spPr bwMode="auto">
          <a:xfrm>
            <a:off x="4427520" y="16392228"/>
            <a:ext cx="4114800" cy="843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3DCF6255-4933-4BF9-99C4-D537CA5071D2}"/>
              </a:ext>
            </a:extLst>
          </p:cNvPr>
          <p:cNvSpPr txBox="1"/>
          <p:nvPr/>
        </p:nvSpPr>
        <p:spPr>
          <a:xfrm>
            <a:off x="4660012" y="7800524"/>
            <a:ext cx="411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4000" b="1" dirty="0">
                <a:solidFill>
                  <a:schemeClr val="bg1"/>
                </a:solidFill>
                <a:latin typeface="Gotham" panose="02000804040000020004" pitchFamily="2" charset="0"/>
              </a:rPr>
              <a:t>Introduction</a:t>
            </a:r>
            <a:endParaRPr lang="en-MY" sz="138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82" name="Picture 6">
            <a:extLst>
              <a:ext uri="{FF2B5EF4-FFF2-40B4-BE49-F238E27FC236}">
                <a16:creationId xmlns:a16="http://schemas.microsoft.com/office/drawing/2014/main" id="{7CD983EC-32BC-4760-BC89-77A37C415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7" b="6587"/>
          <a:stretch/>
        </p:blipFill>
        <p:spPr bwMode="auto">
          <a:xfrm>
            <a:off x="4695431" y="11809426"/>
            <a:ext cx="3405045" cy="2956493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70C03AA-6F21-2CF4-73D8-2F44299731E0}"/>
              </a:ext>
            </a:extLst>
          </p:cNvPr>
          <p:cNvPicPr>
            <a:picLocks noChangeAspect="1"/>
          </p:cNvPicPr>
          <p:nvPr/>
        </p:nvPicPr>
        <p:blipFill>
          <a:blip r:embed="rId13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94" y="262192"/>
            <a:ext cx="490548" cy="49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5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BB8AFB-395D-46FA-A868-8F7BC5ECD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565" y="1078537"/>
            <a:ext cx="282842" cy="2391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58E1B8-C33B-4943-83F9-4E15462362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12" r="17240" b="64275"/>
          <a:stretch/>
        </p:blipFill>
        <p:spPr>
          <a:xfrm>
            <a:off x="325602" y="1385888"/>
            <a:ext cx="256768" cy="2391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A974C4-DE0D-4718-B16A-D8C6FCB978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20" t="57757" r="19923" b="7765"/>
          <a:stretch/>
        </p:blipFill>
        <p:spPr>
          <a:xfrm>
            <a:off x="325602" y="1693239"/>
            <a:ext cx="256768" cy="25050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BD42DAF-091B-4396-BA39-8FB84AFF6CF6}"/>
              </a:ext>
            </a:extLst>
          </p:cNvPr>
          <p:cNvSpPr txBox="1"/>
          <p:nvPr/>
        </p:nvSpPr>
        <p:spPr>
          <a:xfrm>
            <a:off x="610466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823ACD-FC00-4C62-B228-CDA88CAB72E4}"/>
              </a:ext>
            </a:extLst>
          </p:cNvPr>
          <p:cNvSpPr txBox="1"/>
          <p:nvPr/>
        </p:nvSpPr>
        <p:spPr>
          <a:xfrm>
            <a:off x="610466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EEACB4-E73D-4E45-B170-B51E8D848246}"/>
              </a:ext>
            </a:extLst>
          </p:cNvPr>
          <p:cNvSpPr txBox="1"/>
          <p:nvPr/>
        </p:nvSpPr>
        <p:spPr>
          <a:xfrm>
            <a:off x="601420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067FFE-1AEB-4249-8D44-375651E55685}"/>
              </a:ext>
            </a:extLst>
          </p:cNvPr>
          <p:cNvSpPr txBox="1"/>
          <p:nvPr/>
        </p:nvSpPr>
        <p:spPr>
          <a:xfrm>
            <a:off x="248192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035C8A-5CA6-4129-A217-27C2C6292E00}"/>
              </a:ext>
            </a:extLst>
          </p:cNvPr>
          <p:cNvSpPr txBox="1"/>
          <p:nvPr/>
        </p:nvSpPr>
        <p:spPr>
          <a:xfrm>
            <a:off x="10691813" y="323861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Anto</a:t>
            </a:r>
            <a:endParaRPr lang="en-MY" dirty="0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8BEFCDE2-4249-469E-AA35-E9FA719FA989}"/>
              </a:ext>
            </a:extLst>
          </p:cNvPr>
          <p:cNvSpPr/>
          <p:nvPr/>
        </p:nvSpPr>
        <p:spPr>
          <a:xfrm rot="10800000">
            <a:off x="11648204" y="485776"/>
            <a:ext cx="121447" cy="90925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2A55453-BD13-4C89-BB7F-FC0E8C806514}"/>
              </a:ext>
            </a:extLst>
          </p:cNvPr>
          <p:cNvSpPr txBox="1"/>
          <p:nvPr/>
        </p:nvSpPr>
        <p:spPr>
          <a:xfrm>
            <a:off x="2205560" y="-9037000"/>
            <a:ext cx="12424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400" b="1" dirty="0">
                <a:solidFill>
                  <a:schemeClr val="bg1"/>
                </a:solidFill>
                <a:latin typeface="Gotham" panose="02000804040000020004" pitchFamily="2" charset="0"/>
              </a:rPr>
              <a:t>Mood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5C7116-D804-409C-9039-B745E2EFBB4F}"/>
              </a:ext>
            </a:extLst>
          </p:cNvPr>
          <p:cNvSpPr txBox="1"/>
          <p:nvPr/>
        </p:nvSpPr>
        <p:spPr>
          <a:xfrm>
            <a:off x="2205560" y="-8653742"/>
            <a:ext cx="173207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/>
                </a:solidFill>
                <a:latin typeface="Gotham" panose="02000804040000020004" pitchFamily="2" charset="0"/>
              </a:rPr>
              <a:t>Playlist to match your mood</a:t>
            </a:r>
            <a:endParaRPr lang="en-MY" sz="28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6EB14CF-2032-484E-A294-4549BEE0FEB0}"/>
              </a:ext>
            </a:extLst>
          </p:cNvPr>
          <p:cNvSpPr txBox="1"/>
          <p:nvPr/>
        </p:nvSpPr>
        <p:spPr>
          <a:xfrm>
            <a:off x="2140502" y="-2174255"/>
            <a:ext cx="51098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400" b="1" dirty="0">
                <a:solidFill>
                  <a:schemeClr val="bg1"/>
                </a:solidFill>
                <a:latin typeface="Gotham" panose="02000804040000020004" pitchFamily="2" charset="0"/>
              </a:rPr>
              <a:t>For today’s Drive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0472645-83CC-4915-BD6E-CCA857A5258C}"/>
              </a:ext>
            </a:extLst>
          </p:cNvPr>
          <p:cNvSpPr txBox="1"/>
          <p:nvPr/>
        </p:nvSpPr>
        <p:spPr>
          <a:xfrm>
            <a:off x="2140502" y="-1790997"/>
            <a:ext cx="249009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100" b="1" dirty="0">
                <a:solidFill>
                  <a:schemeClr val="bg1"/>
                </a:solidFill>
                <a:latin typeface="Gotham" panose="02000804040000020004" pitchFamily="2" charset="0"/>
              </a:rPr>
              <a:t>A mix of music and podcast </a:t>
            </a:r>
            <a:endParaRPr lang="en-MY" sz="44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2050" name="Picture 2" descr="Sticker by @nghtrphuongg | Black and white instagram, Black and white  aesthetic, Instagram icons">
            <a:extLst>
              <a:ext uri="{FF2B5EF4-FFF2-40B4-BE49-F238E27FC236}">
                <a16:creationId xmlns:a16="http://schemas.microsoft.com/office/drawing/2014/main" id="{FA3B54A5-41EF-4619-80CD-07F5849FC6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789" b="40719"/>
          <a:stretch/>
        </p:blipFill>
        <p:spPr bwMode="auto">
          <a:xfrm>
            <a:off x="4427520" y="5445817"/>
            <a:ext cx="4114800" cy="843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7A3863DF-17E2-49D7-9991-66C1CEDC147C}"/>
              </a:ext>
            </a:extLst>
          </p:cNvPr>
          <p:cNvSpPr txBox="1"/>
          <p:nvPr/>
        </p:nvSpPr>
        <p:spPr>
          <a:xfrm>
            <a:off x="4660012" y="1158727"/>
            <a:ext cx="411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4000" b="1" dirty="0">
                <a:solidFill>
                  <a:schemeClr val="bg1"/>
                </a:solidFill>
                <a:latin typeface="Gotham" panose="02000804040000020004" pitchFamily="2" charset="0"/>
              </a:rPr>
              <a:t>Introduction</a:t>
            </a:r>
            <a:endParaRPr lang="en-MY" sz="138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82" name="Picture 6">
            <a:extLst>
              <a:ext uri="{FF2B5EF4-FFF2-40B4-BE49-F238E27FC236}">
                <a16:creationId xmlns:a16="http://schemas.microsoft.com/office/drawing/2014/main" id="{5748A951-5621-4F76-9D92-3CF67606B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7" b="6587"/>
          <a:stretch/>
        </p:blipFill>
        <p:spPr bwMode="auto">
          <a:xfrm>
            <a:off x="4695431" y="2178970"/>
            <a:ext cx="3405045" cy="2956493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0">
            <a:extLst>
              <a:ext uri="{FF2B5EF4-FFF2-40B4-BE49-F238E27FC236}">
                <a16:creationId xmlns:a16="http://schemas.microsoft.com/office/drawing/2014/main" id="{B5288D11-A467-7B06-DC2C-332FA8B967E1}"/>
              </a:ext>
            </a:extLst>
          </p:cNvPr>
          <p:cNvSpPr txBox="1"/>
          <p:nvPr/>
        </p:nvSpPr>
        <p:spPr>
          <a:xfrm>
            <a:off x="800100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SpotiViz</a:t>
            </a:r>
            <a:endParaRPr lang="en-MY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E8BB95B-D371-35AB-F9A5-905E64E21BA7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94" y="262192"/>
            <a:ext cx="490548" cy="490548"/>
          </a:xfrm>
          <a:prstGeom prst="rect">
            <a:avLst/>
          </a:prstGeom>
        </p:spPr>
      </p:pic>
      <p:grpSp>
        <p:nvGrpSpPr>
          <p:cNvPr id="5" name="Group 65">
            <a:extLst>
              <a:ext uri="{FF2B5EF4-FFF2-40B4-BE49-F238E27FC236}">
                <a16:creationId xmlns:a16="http://schemas.microsoft.com/office/drawing/2014/main" id="{8E11A51A-93D4-4086-D3DE-4AA2BA699D75}"/>
              </a:ext>
            </a:extLst>
          </p:cNvPr>
          <p:cNvGrpSpPr/>
          <p:nvPr/>
        </p:nvGrpSpPr>
        <p:grpSpPr>
          <a:xfrm>
            <a:off x="2136031" y="-5443592"/>
            <a:ext cx="1985659" cy="2747727"/>
            <a:chOff x="2205341" y="1505464"/>
            <a:chExt cx="1985659" cy="2747727"/>
          </a:xfrm>
        </p:grpSpPr>
        <p:sp>
          <p:nvSpPr>
            <p:cNvPr id="7" name="Rectangle: Rounded Corners 17">
              <a:extLst>
                <a:ext uri="{FF2B5EF4-FFF2-40B4-BE49-F238E27FC236}">
                  <a16:creationId xmlns:a16="http://schemas.microsoft.com/office/drawing/2014/main" id="{C1940143-116B-0F4B-B1E5-65AF5B7AA76E}"/>
                </a:ext>
              </a:extLst>
            </p:cNvPr>
            <p:cNvSpPr/>
            <p:nvPr/>
          </p:nvSpPr>
          <p:spPr>
            <a:xfrm>
              <a:off x="220534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9" name="TextBox 23">
              <a:extLst>
                <a:ext uri="{FF2B5EF4-FFF2-40B4-BE49-F238E27FC236}">
                  <a16:creationId xmlns:a16="http://schemas.microsoft.com/office/drawing/2014/main" id="{BC953DCF-347A-1337-8FF7-0619D3422904}"/>
                </a:ext>
              </a:extLst>
            </p:cNvPr>
            <p:cNvSpPr txBox="1"/>
            <p:nvPr/>
          </p:nvSpPr>
          <p:spPr>
            <a:xfrm>
              <a:off x="2274870" y="3428305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Introduction</a:t>
              </a:r>
              <a:endParaRPr lang="en-MY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10" name="TextBox 24">
              <a:extLst>
                <a:ext uri="{FF2B5EF4-FFF2-40B4-BE49-F238E27FC236}">
                  <a16:creationId xmlns:a16="http://schemas.microsoft.com/office/drawing/2014/main" id="{872C5267-8BBC-C1F6-A6B5-07B6E4846A06}"/>
                </a:ext>
              </a:extLst>
            </p:cNvPr>
            <p:cNvSpPr txBox="1"/>
            <p:nvPr/>
          </p:nvSpPr>
          <p:spPr>
            <a:xfrm>
              <a:off x="2274870" y="3718493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Feel great with these timelessly fun songs!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12" name="Picture 38">
              <a:extLst>
                <a:ext uri="{FF2B5EF4-FFF2-40B4-BE49-F238E27FC236}">
                  <a16:creationId xmlns:a16="http://schemas.microsoft.com/office/drawing/2014/main" id="{078031F3-9382-49F8-A95C-6A34F7C7B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94145" y="1784485"/>
              <a:ext cx="1543487" cy="1570164"/>
            </a:xfrm>
            <a:prstGeom prst="rect">
              <a:avLst/>
            </a:prstGeom>
          </p:spPr>
        </p:pic>
      </p:grpSp>
      <p:grpSp>
        <p:nvGrpSpPr>
          <p:cNvPr id="14" name="Group 66">
            <a:extLst>
              <a:ext uri="{FF2B5EF4-FFF2-40B4-BE49-F238E27FC236}">
                <a16:creationId xmlns:a16="http://schemas.microsoft.com/office/drawing/2014/main" id="{9A32CB4A-73D4-52C0-A457-30BC58D061B6}"/>
              </a:ext>
            </a:extLst>
          </p:cNvPr>
          <p:cNvGrpSpPr/>
          <p:nvPr/>
        </p:nvGrpSpPr>
        <p:grpSpPr>
          <a:xfrm>
            <a:off x="4288681" y="-5443592"/>
            <a:ext cx="1985659" cy="2747727"/>
            <a:chOff x="4357991" y="1505464"/>
            <a:chExt cx="1985659" cy="2747727"/>
          </a:xfrm>
        </p:grpSpPr>
        <p:sp>
          <p:nvSpPr>
            <p:cNvPr id="15" name="Rectangle: Rounded Corners 25">
              <a:extLst>
                <a:ext uri="{FF2B5EF4-FFF2-40B4-BE49-F238E27FC236}">
                  <a16:creationId xmlns:a16="http://schemas.microsoft.com/office/drawing/2014/main" id="{69C8C7A1-48F6-02F1-542A-E9E6C9F1A472}"/>
                </a:ext>
              </a:extLst>
            </p:cNvPr>
            <p:cNvSpPr/>
            <p:nvPr/>
          </p:nvSpPr>
          <p:spPr>
            <a:xfrm>
              <a:off x="435799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6" name="TextBox 26">
              <a:extLst>
                <a:ext uri="{FF2B5EF4-FFF2-40B4-BE49-F238E27FC236}">
                  <a16:creationId xmlns:a16="http://schemas.microsoft.com/office/drawing/2014/main" id="{0370A340-7584-C3BF-EC12-47109B71EEFF}"/>
                </a:ext>
              </a:extLst>
            </p:cNvPr>
            <p:cNvSpPr txBox="1"/>
            <p:nvPr/>
          </p:nvSpPr>
          <p:spPr>
            <a:xfrm>
              <a:off x="4427520" y="3311492"/>
              <a:ext cx="191613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2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A Genshin a day keeps A grade away</a:t>
              </a:r>
              <a:endParaRPr lang="en-MY" sz="48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18" name="TextBox 27">
              <a:extLst>
                <a:ext uri="{FF2B5EF4-FFF2-40B4-BE49-F238E27FC236}">
                  <a16:creationId xmlns:a16="http://schemas.microsoft.com/office/drawing/2014/main" id="{9A85E78D-EB57-6E27-A8CF-539EB22F1833}"/>
                </a:ext>
              </a:extLst>
            </p:cNvPr>
            <p:cNvSpPr txBox="1"/>
            <p:nvPr/>
          </p:nvSpPr>
          <p:spPr>
            <a:xfrm>
              <a:off x="4427520" y="3731653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Feel great with these timelessly fun songs!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6E9788F3-E573-2788-CB98-45E75A0E339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76" r="12160" b="14596"/>
            <a:stretch/>
          </p:blipFill>
          <p:spPr bwMode="auto">
            <a:xfrm>
              <a:off x="4475704" y="1784485"/>
              <a:ext cx="1680921" cy="15204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oup 68">
            <a:extLst>
              <a:ext uri="{FF2B5EF4-FFF2-40B4-BE49-F238E27FC236}">
                <a16:creationId xmlns:a16="http://schemas.microsoft.com/office/drawing/2014/main" id="{C7CF2719-2304-FA38-B97B-2EFA605DE1B1}"/>
              </a:ext>
            </a:extLst>
          </p:cNvPr>
          <p:cNvGrpSpPr/>
          <p:nvPr/>
        </p:nvGrpSpPr>
        <p:grpSpPr>
          <a:xfrm>
            <a:off x="6441331" y="-5443592"/>
            <a:ext cx="1985659" cy="2747727"/>
            <a:chOff x="6510641" y="1505464"/>
            <a:chExt cx="1985659" cy="2747727"/>
          </a:xfrm>
        </p:grpSpPr>
        <p:sp>
          <p:nvSpPr>
            <p:cNvPr id="21" name="Rectangle: Rounded Corners 28">
              <a:extLst>
                <a:ext uri="{FF2B5EF4-FFF2-40B4-BE49-F238E27FC236}">
                  <a16:creationId xmlns:a16="http://schemas.microsoft.com/office/drawing/2014/main" id="{1F6F453D-2AE6-686A-CBBF-8B406EA3C32D}"/>
                </a:ext>
              </a:extLst>
            </p:cNvPr>
            <p:cNvSpPr/>
            <p:nvPr/>
          </p:nvSpPr>
          <p:spPr>
            <a:xfrm>
              <a:off x="651064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2" name="TextBox 29">
              <a:extLst>
                <a:ext uri="{FF2B5EF4-FFF2-40B4-BE49-F238E27FC236}">
                  <a16:creationId xmlns:a16="http://schemas.microsoft.com/office/drawing/2014/main" id="{4C72E204-CE15-62C5-2B9E-FBA0FF7EC761}"/>
                </a:ext>
              </a:extLst>
            </p:cNvPr>
            <p:cNvSpPr txBox="1"/>
            <p:nvPr/>
          </p:nvSpPr>
          <p:spPr>
            <a:xfrm>
              <a:off x="6579951" y="3371977"/>
              <a:ext cx="191613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Diona Diss Track 2021</a:t>
              </a:r>
              <a:endParaRPr lang="en-MY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23" name="TextBox 30">
              <a:extLst>
                <a:ext uri="{FF2B5EF4-FFF2-40B4-BE49-F238E27FC236}">
                  <a16:creationId xmlns:a16="http://schemas.microsoft.com/office/drawing/2014/main" id="{C14CE6ED-6BE4-A50A-B17F-0126E1614D7E}"/>
                </a:ext>
              </a:extLst>
            </p:cNvPr>
            <p:cNvSpPr txBox="1"/>
            <p:nvPr/>
          </p:nvSpPr>
          <p:spPr>
            <a:xfrm>
              <a:off x="6580170" y="3773157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Feel great with these timelessly fun songs!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24" name="Picture 4" descr="Send me cursed pics of genshin - Genshin Impact - Official Community">
              <a:extLst>
                <a:ext uri="{FF2B5EF4-FFF2-40B4-BE49-F238E27FC236}">
                  <a16:creationId xmlns:a16="http://schemas.microsoft.com/office/drawing/2014/main" id="{4B1B1986-4D5D-2C24-332B-A8BBDF6CB85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850"/>
            <a:stretch/>
          </p:blipFill>
          <p:spPr bwMode="auto">
            <a:xfrm>
              <a:off x="6667870" y="1834586"/>
              <a:ext cx="1601890" cy="15110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Group 69">
            <a:extLst>
              <a:ext uri="{FF2B5EF4-FFF2-40B4-BE49-F238E27FC236}">
                <a16:creationId xmlns:a16="http://schemas.microsoft.com/office/drawing/2014/main" id="{3D5721AA-F4A1-258F-34FA-DBCE8265EC3B}"/>
              </a:ext>
            </a:extLst>
          </p:cNvPr>
          <p:cNvGrpSpPr/>
          <p:nvPr/>
        </p:nvGrpSpPr>
        <p:grpSpPr>
          <a:xfrm>
            <a:off x="8593981" y="-5458154"/>
            <a:ext cx="1985659" cy="2747727"/>
            <a:chOff x="8663291" y="1490902"/>
            <a:chExt cx="1985659" cy="2747727"/>
          </a:xfrm>
        </p:grpSpPr>
        <p:sp>
          <p:nvSpPr>
            <p:cNvPr id="26" name="Rectangle: Rounded Corners 31">
              <a:extLst>
                <a:ext uri="{FF2B5EF4-FFF2-40B4-BE49-F238E27FC236}">
                  <a16:creationId xmlns:a16="http://schemas.microsoft.com/office/drawing/2014/main" id="{3D286A33-DB3F-701D-19D0-9EDECB821423}"/>
                </a:ext>
              </a:extLst>
            </p:cNvPr>
            <p:cNvSpPr/>
            <p:nvPr/>
          </p:nvSpPr>
          <p:spPr>
            <a:xfrm>
              <a:off x="8663291" y="1490902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32">
              <a:extLst>
                <a:ext uri="{FF2B5EF4-FFF2-40B4-BE49-F238E27FC236}">
                  <a16:creationId xmlns:a16="http://schemas.microsoft.com/office/drawing/2014/main" id="{33429EB7-EC70-9A4C-6D70-9CF115AEA8D0}"/>
                </a:ext>
              </a:extLst>
            </p:cNvPr>
            <p:cNvSpPr txBox="1"/>
            <p:nvPr/>
          </p:nvSpPr>
          <p:spPr>
            <a:xfrm>
              <a:off x="8732820" y="3296930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Les </a:t>
              </a:r>
              <a:r>
                <a:rPr lang="en-MY" sz="1400" b="1" dirty="0" err="1">
                  <a:solidFill>
                    <a:schemeClr val="bg1"/>
                  </a:solidFill>
                  <a:latin typeface="Gotham" panose="02000804040000020004" pitchFamily="2" charset="0"/>
                </a:rPr>
                <a:t>données</a:t>
              </a:r>
              <a:endParaRPr lang="en-MY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28" name="TextBox 33">
              <a:extLst>
                <a:ext uri="{FF2B5EF4-FFF2-40B4-BE49-F238E27FC236}">
                  <a16:creationId xmlns:a16="http://schemas.microsoft.com/office/drawing/2014/main" id="{E02E5C99-513A-C696-D44E-251F92BA92AA}"/>
                </a:ext>
              </a:extLst>
            </p:cNvPr>
            <p:cNvSpPr txBox="1"/>
            <p:nvPr/>
          </p:nvSpPr>
          <p:spPr>
            <a:xfrm>
              <a:off x="8732820" y="3731653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Feel great with these timelessly fun songs!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29" name="Picture 6" descr="アルダちゃん on Twitter: &amp;quot;hey haters pada komen foto kita&amp;quot;">
              <a:extLst>
                <a:ext uri="{FF2B5EF4-FFF2-40B4-BE49-F238E27FC236}">
                  <a16:creationId xmlns:a16="http://schemas.microsoft.com/office/drawing/2014/main" id="{C5F7DACC-BA3D-FFD1-E773-6D046B3CBFB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2" r="15491"/>
            <a:stretch/>
          </p:blipFill>
          <p:spPr bwMode="auto">
            <a:xfrm>
              <a:off x="8774812" y="1804884"/>
              <a:ext cx="1693306" cy="14702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ectangle: Rounded Corners 49">
            <a:extLst>
              <a:ext uri="{FF2B5EF4-FFF2-40B4-BE49-F238E27FC236}">
                <a16:creationId xmlns:a16="http://schemas.microsoft.com/office/drawing/2014/main" id="{F576140C-58AB-5C41-0FFE-81A7697FD2F7}"/>
              </a:ext>
            </a:extLst>
          </p:cNvPr>
          <p:cNvSpPr/>
          <p:nvPr/>
        </p:nvSpPr>
        <p:spPr>
          <a:xfrm>
            <a:off x="325602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Introduction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38" name="Rectangle: Rounded Corners 58">
            <a:extLst>
              <a:ext uri="{FF2B5EF4-FFF2-40B4-BE49-F238E27FC236}">
                <a16:creationId xmlns:a16="http://schemas.microsoft.com/office/drawing/2014/main" id="{3A57DC84-CFBE-56EA-4A81-AB26B3B28D36}"/>
              </a:ext>
            </a:extLst>
          </p:cNvPr>
          <p:cNvSpPr/>
          <p:nvPr/>
        </p:nvSpPr>
        <p:spPr>
          <a:xfrm>
            <a:off x="325602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</a:t>
            </a:r>
            <a:r>
              <a:rPr lang="fr-FR" sz="1100" dirty="0">
                <a:latin typeface="Adam Medium" panose="02000403000000000000" pitchFamily="2" charset="0"/>
              </a:rPr>
              <a:t>données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42" name="Rectangle: Rounded Corners 59">
            <a:extLst>
              <a:ext uri="{FF2B5EF4-FFF2-40B4-BE49-F238E27FC236}">
                <a16:creationId xmlns:a16="http://schemas.microsoft.com/office/drawing/2014/main" id="{9E3AAD05-8A9A-621D-7BFB-039D565F8643}"/>
              </a:ext>
            </a:extLst>
          </p:cNvPr>
          <p:cNvSpPr/>
          <p:nvPr/>
        </p:nvSpPr>
        <p:spPr>
          <a:xfrm>
            <a:off x="325602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variables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44" name="Rectangle: Rounded Corners 60">
            <a:extLst>
              <a:ext uri="{FF2B5EF4-FFF2-40B4-BE49-F238E27FC236}">
                <a16:creationId xmlns:a16="http://schemas.microsoft.com/office/drawing/2014/main" id="{0FBD0BB2-76C4-28B9-A423-DCA1C2090181}"/>
              </a:ext>
            </a:extLst>
          </p:cNvPr>
          <p:cNvSpPr/>
          <p:nvPr/>
        </p:nvSpPr>
        <p:spPr>
          <a:xfrm>
            <a:off x="325602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dirty="0">
                <a:latin typeface="Adam Medium" panose="02000403000000000000" pitchFamily="2" charset="0"/>
              </a:rPr>
              <a:t>Démonstration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grpSp>
        <p:nvGrpSpPr>
          <p:cNvPr id="48" name="Group 65">
            <a:extLst>
              <a:ext uri="{FF2B5EF4-FFF2-40B4-BE49-F238E27FC236}">
                <a16:creationId xmlns:a16="http://schemas.microsoft.com/office/drawing/2014/main" id="{A9D8FE37-A15E-3C02-071E-915BE60B5D48}"/>
              </a:ext>
            </a:extLst>
          </p:cNvPr>
          <p:cNvGrpSpPr/>
          <p:nvPr/>
        </p:nvGrpSpPr>
        <p:grpSpPr>
          <a:xfrm>
            <a:off x="2108199" y="-5278434"/>
            <a:ext cx="1985659" cy="2747727"/>
            <a:chOff x="2205341" y="1505464"/>
            <a:chExt cx="1985659" cy="2747727"/>
          </a:xfrm>
        </p:grpSpPr>
        <p:sp>
          <p:nvSpPr>
            <p:cNvPr id="52" name="Rectangle: Rounded Corners 17">
              <a:extLst>
                <a:ext uri="{FF2B5EF4-FFF2-40B4-BE49-F238E27FC236}">
                  <a16:creationId xmlns:a16="http://schemas.microsoft.com/office/drawing/2014/main" id="{688FB3E8-C54A-156D-F1FC-D1D27A91F884}"/>
                </a:ext>
              </a:extLst>
            </p:cNvPr>
            <p:cNvSpPr/>
            <p:nvPr/>
          </p:nvSpPr>
          <p:spPr>
            <a:xfrm>
              <a:off x="220534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53" name="TextBox 23">
              <a:extLst>
                <a:ext uri="{FF2B5EF4-FFF2-40B4-BE49-F238E27FC236}">
                  <a16:creationId xmlns:a16="http://schemas.microsoft.com/office/drawing/2014/main" id="{02EA598F-9422-CD3E-E068-1F3701F17A6B}"/>
                </a:ext>
              </a:extLst>
            </p:cNvPr>
            <p:cNvSpPr txBox="1"/>
            <p:nvPr/>
          </p:nvSpPr>
          <p:spPr>
            <a:xfrm>
              <a:off x="2274870" y="3428305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Introduction</a:t>
              </a:r>
              <a:endParaRPr lang="en-MY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83" name="TextBox 24">
              <a:extLst>
                <a:ext uri="{FF2B5EF4-FFF2-40B4-BE49-F238E27FC236}">
                  <a16:creationId xmlns:a16="http://schemas.microsoft.com/office/drawing/2014/main" id="{161EA853-6E67-5774-51C4-D102E81C32B5}"/>
                </a:ext>
              </a:extLst>
            </p:cNvPr>
            <p:cNvSpPr txBox="1"/>
            <p:nvPr/>
          </p:nvSpPr>
          <p:spPr>
            <a:xfrm>
              <a:off x="2274870" y="3718493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Un mélange de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nouveauté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84" name="Picture 38">
              <a:extLst>
                <a:ext uri="{FF2B5EF4-FFF2-40B4-BE49-F238E27FC236}">
                  <a16:creationId xmlns:a16="http://schemas.microsoft.com/office/drawing/2014/main" id="{67FB6441-6238-60D8-3EEE-966380635FBD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394145" y="1700461"/>
              <a:ext cx="1543487" cy="1573200"/>
            </a:xfrm>
            <a:prstGeom prst="rect">
              <a:avLst/>
            </a:prstGeom>
          </p:spPr>
        </p:pic>
      </p:grpSp>
      <p:grpSp>
        <p:nvGrpSpPr>
          <p:cNvPr id="85" name="Group 66">
            <a:extLst>
              <a:ext uri="{FF2B5EF4-FFF2-40B4-BE49-F238E27FC236}">
                <a16:creationId xmlns:a16="http://schemas.microsoft.com/office/drawing/2014/main" id="{DE58152F-C253-B3A4-B3D8-6D13805633CA}"/>
              </a:ext>
            </a:extLst>
          </p:cNvPr>
          <p:cNvGrpSpPr/>
          <p:nvPr/>
        </p:nvGrpSpPr>
        <p:grpSpPr>
          <a:xfrm>
            <a:off x="4260849" y="-5278434"/>
            <a:ext cx="1985659" cy="2747727"/>
            <a:chOff x="4357991" y="1505464"/>
            <a:chExt cx="1985659" cy="2747727"/>
          </a:xfrm>
        </p:grpSpPr>
        <p:sp>
          <p:nvSpPr>
            <p:cNvPr id="86" name="Rectangle: Rounded Corners 25">
              <a:extLst>
                <a:ext uri="{FF2B5EF4-FFF2-40B4-BE49-F238E27FC236}">
                  <a16:creationId xmlns:a16="http://schemas.microsoft.com/office/drawing/2014/main" id="{5631102C-498F-9B3D-A0DF-1B15B585DC22}"/>
                </a:ext>
              </a:extLst>
            </p:cNvPr>
            <p:cNvSpPr/>
            <p:nvPr/>
          </p:nvSpPr>
          <p:spPr>
            <a:xfrm>
              <a:off x="435799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7" name="TextBox 26">
              <a:extLst>
                <a:ext uri="{FF2B5EF4-FFF2-40B4-BE49-F238E27FC236}">
                  <a16:creationId xmlns:a16="http://schemas.microsoft.com/office/drawing/2014/main" id="{FB6B207E-7D7F-8DB1-0FA4-E5713E27F3C7}"/>
                </a:ext>
              </a:extLst>
            </p:cNvPr>
            <p:cNvSpPr txBox="1"/>
            <p:nvPr/>
          </p:nvSpPr>
          <p:spPr>
            <a:xfrm>
              <a:off x="4419371" y="3409688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Les </a:t>
              </a:r>
              <a:r>
                <a:rPr lang="fr-FR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données</a:t>
              </a:r>
              <a:endParaRPr lang="fr-FR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88" name="TextBox 27">
              <a:extLst>
                <a:ext uri="{FF2B5EF4-FFF2-40B4-BE49-F238E27FC236}">
                  <a16:creationId xmlns:a16="http://schemas.microsoft.com/office/drawing/2014/main" id="{5F10BC31-AA64-952B-0BF2-085138099600}"/>
                </a:ext>
              </a:extLst>
            </p:cNvPr>
            <p:cNvSpPr txBox="1"/>
            <p:nvPr/>
          </p:nvSpPr>
          <p:spPr>
            <a:xfrm>
              <a:off x="4427520" y="3731653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Une mixtape des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données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et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informations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89" name="Picture 2">
              <a:extLst>
                <a:ext uri="{FF2B5EF4-FFF2-40B4-BE49-F238E27FC236}">
                  <a16:creationId xmlns:a16="http://schemas.microsoft.com/office/drawing/2014/main" id="{4A81C233-1BE8-2F7E-5AAD-2F3044A77BAB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5" r="915"/>
            <a:stretch/>
          </p:blipFill>
          <p:spPr bwMode="auto">
            <a:xfrm>
              <a:off x="4551600" y="1707686"/>
              <a:ext cx="1544400" cy="15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0" name="Group 68">
            <a:extLst>
              <a:ext uri="{FF2B5EF4-FFF2-40B4-BE49-F238E27FC236}">
                <a16:creationId xmlns:a16="http://schemas.microsoft.com/office/drawing/2014/main" id="{A4689777-B317-8D0A-36E8-31B371ED8760}"/>
              </a:ext>
            </a:extLst>
          </p:cNvPr>
          <p:cNvGrpSpPr/>
          <p:nvPr/>
        </p:nvGrpSpPr>
        <p:grpSpPr>
          <a:xfrm>
            <a:off x="6413499" y="-5278434"/>
            <a:ext cx="1985659" cy="2747727"/>
            <a:chOff x="6510641" y="1505464"/>
            <a:chExt cx="1985659" cy="2747727"/>
          </a:xfrm>
        </p:grpSpPr>
        <p:sp>
          <p:nvSpPr>
            <p:cNvPr id="91" name="Rectangle: Rounded Corners 28">
              <a:extLst>
                <a:ext uri="{FF2B5EF4-FFF2-40B4-BE49-F238E27FC236}">
                  <a16:creationId xmlns:a16="http://schemas.microsoft.com/office/drawing/2014/main" id="{E62203CF-42C6-CCEC-D40D-DAEF37E79D0A}"/>
                </a:ext>
              </a:extLst>
            </p:cNvPr>
            <p:cNvSpPr/>
            <p:nvPr/>
          </p:nvSpPr>
          <p:spPr>
            <a:xfrm>
              <a:off x="6510641" y="1505464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92" name="TextBox 29">
              <a:extLst>
                <a:ext uri="{FF2B5EF4-FFF2-40B4-BE49-F238E27FC236}">
                  <a16:creationId xmlns:a16="http://schemas.microsoft.com/office/drawing/2014/main" id="{678374D2-64DB-C4A8-2788-E6C9AF77E5A4}"/>
                </a:ext>
              </a:extLst>
            </p:cNvPr>
            <p:cNvSpPr txBox="1"/>
            <p:nvPr/>
          </p:nvSpPr>
          <p:spPr>
            <a:xfrm>
              <a:off x="6571802" y="3423876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Les variables</a:t>
              </a:r>
              <a:endParaRPr lang="en-MY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93" name="TextBox 30">
              <a:extLst>
                <a:ext uri="{FF2B5EF4-FFF2-40B4-BE49-F238E27FC236}">
                  <a16:creationId xmlns:a16="http://schemas.microsoft.com/office/drawing/2014/main" id="{37C301B1-344E-DFAF-1E61-6FA4573D4C4F}"/>
                </a:ext>
              </a:extLst>
            </p:cNvPr>
            <p:cNvSpPr txBox="1"/>
            <p:nvPr/>
          </p:nvSpPr>
          <p:spPr>
            <a:xfrm>
              <a:off x="6580170" y="3773157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Top tubes des variables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importantes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94" name="Picture 4">
              <a:extLst>
                <a:ext uri="{FF2B5EF4-FFF2-40B4-BE49-F238E27FC236}">
                  <a16:creationId xmlns:a16="http://schemas.microsoft.com/office/drawing/2014/main" id="{F9014524-C9C9-72D3-BFC6-61DD8BBDA4CF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5" r="915"/>
            <a:stretch/>
          </p:blipFill>
          <p:spPr bwMode="auto">
            <a:xfrm>
              <a:off x="6681211" y="1680171"/>
              <a:ext cx="1544400" cy="15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up 69">
            <a:extLst>
              <a:ext uri="{FF2B5EF4-FFF2-40B4-BE49-F238E27FC236}">
                <a16:creationId xmlns:a16="http://schemas.microsoft.com/office/drawing/2014/main" id="{CAEF4ECA-5BE8-9DB7-7EA7-40EF18750D9B}"/>
              </a:ext>
            </a:extLst>
          </p:cNvPr>
          <p:cNvGrpSpPr/>
          <p:nvPr/>
        </p:nvGrpSpPr>
        <p:grpSpPr>
          <a:xfrm>
            <a:off x="8566149" y="-5292996"/>
            <a:ext cx="1985659" cy="2747727"/>
            <a:chOff x="8663291" y="1490902"/>
            <a:chExt cx="1985659" cy="2747727"/>
          </a:xfrm>
        </p:grpSpPr>
        <p:sp>
          <p:nvSpPr>
            <p:cNvPr id="96" name="Rectangle: Rounded Corners 31">
              <a:extLst>
                <a:ext uri="{FF2B5EF4-FFF2-40B4-BE49-F238E27FC236}">
                  <a16:creationId xmlns:a16="http://schemas.microsoft.com/office/drawing/2014/main" id="{3E40A809-3EC1-B6DF-99AF-03546A80F9F8}"/>
                </a:ext>
              </a:extLst>
            </p:cNvPr>
            <p:cNvSpPr/>
            <p:nvPr/>
          </p:nvSpPr>
          <p:spPr>
            <a:xfrm>
              <a:off x="8663291" y="1490902"/>
              <a:ext cx="1916349" cy="2747727"/>
            </a:xfrm>
            <a:prstGeom prst="roundRect">
              <a:avLst>
                <a:gd name="adj" fmla="val 8038"/>
              </a:avLst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97" name="TextBox 32">
              <a:extLst>
                <a:ext uri="{FF2B5EF4-FFF2-40B4-BE49-F238E27FC236}">
                  <a16:creationId xmlns:a16="http://schemas.microsoft.com/office/drawing/2014/main" id="{0505A499-E4FD-F98D-6328-6A23D06B08B7}"/>
                </a:ext>
              </a:extLst>
            </p:cNvPr>
            <p:cNvSpPr txBox="1"/>
            <p:nvPr/>
          </p:nvSpPr>
          <p:spPr>
            <a:xfrm>
              <a:off x="8724233" y="3398907"/>
              <a:ext cx="19161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sz="1400" b="1" dirty="0">
                  <a:solidFill>
                    <a:schemeClr val="bg1"/>
                  </a:solidFill>
                  <a:latin typeface="Gotham" panose="02000804040000020004" pitchFamily="2" charset="0"/>
                </a:rPr>
                <a:t>Démonstration</a:t>
              </a:r>
              <a:endParaRPr lang="fr-FR" sz="54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endParaRPr>
            </a:p>
          </p:txBody>
        </p:sp>
        <p:sp>
          <p:nvSpPr>
            <p:cNvPr id="98" name="TextBox 33">
              <a:extLst>
                <a:ext uri="{FF2B5EF4-FFF2-40B4-BE49-F238E27FC236}">
                  <a16:creationId xmlns:a16="http://schemas.microsoft.com/office/drawing/2014/main" id="{316CF75E-E489-9507-07FB-C9BB290A478C}"/>
                </a:ext>
              </a:extLst>
            </p:cNvPr>
            <p:cNvSpPr txBox="1"/>
            <p:nvPr/>
          </p:nvSpPr>
          <p:spPr>
            <a:xfrm>
              <a:off x="8732820" y="3731653"/>
              <a:ext cx="1916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On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va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danser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jusqu’au</a:t>
              </a:r>
              <a:r>
                <a:rPr lang="en-MY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 bout de la </a:t>
              </a:r>
              <a:r>
                <a:rPr lang="en-MY" sz="7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Gotham" panose="02000804040000020004" pitchFamily="2" charset="0"/>
                </a:rPr>
                <a:t>nightttttt</a:t>
              </a:r>
              <a:endParaRPr lang="en-MY" sz="240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otham" panose="02000804040000020004" pitchFamily="2" charset="0"/>
              </a:endParaRPr>
            </a:p>
          </p:txBody>
        </p:sp>
        <p:pic>
          <p:nvPicPr>
            <p:cNvPr id="99" name="Picture 6">
              <a:extLst>
                <a:ext uri="{FF2B5EF4-FFF2-40B4-BE49-F238E27FC236}">
                  <a16:creationId xmlns:a16="http://schemas.microsoft.com/office/drawing/2014/main" id="{E82D582F-50C5-981C-E135-1EF0F77CD3F9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18" b="1418"/>
            <a:stretch/>
          </p:blipFill>
          <p:spPr bwMode="auto">
            <a:xfrm>
              <a:off x="8864895" y="1707686"/>
              <a:ext cx="1544400" cy="157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0" name="TextBox 18">
            <a:extLst>
              <a:ext uri="{FF2B5EF4-FFF2-40B4-BE49-F238E27FC236}">
                <a16:creationId xmlns:a16="http://schemas.microsoft.com/office/drawing/2014/main" id="{26D0242D-9434-1B39-B128-2F849446326C}"/>
              </a:ext>
            </a:extLst>
          </p:cNvPr>
          <p:cNvSpPr txBox="1"/>
          <p:nvPr/>
        </p:nvSpPr>
        <p:spPr>
          <a:xfrm>
            <a:off x="2204956" y="-9029674"/>
            <a:ext cx="12424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400" b="1" dirty="0">
                <a:solidFill>
                  <a:schemeClr val="bg1"/>
                </a:solidFill>
                <a:latin typeface="Gotham" panose="02000804040000020004" pitchFamily="2" charset="0"/>
              </a:rPr>
              <a:t>Mood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101" name="TextBox 19">
            <a:extLst>
              <a:ext uri="{FF2B5EF4-FFF2-40B4-BE49-F238E27FC236}">
                <a16:creationId xmlns:a16="http://schemas.microsoft.com/office/drawing/2014/main" id="{9AADCBB1-C005-C9A7-8DFE-8A207671D16B}"/>
              </a:ext>
            </a:extLst>
          </p:cNvPr>
          <p:cNvSpPr txBox="1"/>
          <p:nvPr/>
        </p:nvSpPr>
        <p:spPr>
          <a:xfrm>
            <a:off x="2204955" y="-8646416"/>
            <a:ext cx="181959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i="0" dirty="0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Emotion determinant la </a:t>
            </a:r>
            <a:r>
              <a:rPr lang="en-MY" sz="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présentation</a:t>
            </a:r>
            <a:endParaRPr lang="en-MY" sz="28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110" name="TextBox 44">
            <a:extLst>
              <a:ext uri="{FF2B5EF4-FFF2-40B4-BE49-F238E27FC236}">
                <a16:creationId xmlns:a16="http://schemas.microsoft.com/office/drawing/2014/main" id="{926BF9D1-F8DB-821A-20A7-F11C17E8461C}"/>
              </a:ext>
            </a:extLst>
          </p:cNvPr>
          <p:cNvSpPr txBox="1"/>
          <p:nvPr/>
        </p:nvSpPr>
        <p:spPr>
          <a:xfrm>
            <a:off x="380191" y="5620352"/>
            <a:ext cx="13366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600" b="1" dirty="0">
                <a:solidFill>
                  <a:schemeClr val="bg1"/>
                </a:solidFill>
                <a:latin typeface="Gotham" panose="02000804040000020004" pitchFamily="2" charset="0"/>
              </a:rPr>
              <a:t>Pokémon</a:t>
            </a:r>
          </a:p>
          <a:p>
            <a:r>
              <a:rPr lang="en-MY" sz="16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Générique</a:t>
            </a:r>
            <a:endParaRPr lang="en-MY" sz="6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111" name="TextBox 45">
            <a:extLst>
              <a:ext uri="{FF2B5EF4-FFF2-40B4-BE49-F238E27FC236}">
                <a16:creationId xmlns:a16="http://schemas.microsoft.com/office/drawing/2014/main" id="{A1AF6B91-1C69-A7FD-A0E3-1497EADC7E41}"/>
              </a:ext>
            </a:extLst>
          </p:cNvPr>
          <p:cNvSpPr txBox="1"/>
          <p:nvPr/>
        </p:nvSpPr>
        <p:spPr>
          <a:xfrm>
            <a:off x="389129" y="6140385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Pikachu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112" name="Picture 8">
            <a:extLst>
              <a:ext uri="{FF2B5EF4-FFF2-40B4-BE49-F238E27FC236}">
                <a16:creationId xmlns:a16="http://schemas.microsoft.com/office/drawing/2014/main" id="{017025DA-8E20-7E17-B714-CCE2EE3E9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1723" y="4490285"/>
            <a:ext cx="1253995" cy="125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8" name="Group 72">
            <a:extLst>
              <a:ext uri="{FF2B5EF4-FFF2-40B4-BE49-F238E27FC236}">
                <a16:creationId xmlns:a16="http://schemas.microsoft.com/office/drawing/2014/main" id="{D310FBDF-AF6F-AA54-A65A-A7E119442E2A}"/>
              </a:ext>
            </a:extLst>
          </p:cNvPr>
          <p:cNvGrpSpPr/>
          <p:nvPr/>
        </p:nvGrpSpPr>
        <p:grpSpPr>
          <a:xfrm>
            <a:off x="5634293" y="11936840"/>
            <a:ext cx="2746701" cy="5527940"/>
            <a:chOff x="5634293" y="720167"/>
            <a:chExt cx="2746701" cy="5527940"/>
          </a:xfrm>
        </p:grpSpPr>
        <p:grpSp>
          <p:nvGrpSpPr>
            <p:cNvPr id="119" name="Group 73">
              <a:extLst>
                <a:ext uri="{FF2B5EF4-FFF2-40B4-BE49-F238E27FC236}">
                  <a16:creationId xmlns:a16="http://schemas.microsoft.com/office/drawing/2014/main" id="{974E8EC1-8B07-E32F-BFCD-BD0230EBCF38}"/>
                </a:ext>
              </a:extLst>
            </p:cNvPr>
            <p:cNvGrpSpPr/>
            <p:nvPr/>
          </p:nvGrpSpPr>
          <p:grpSpPr>
            <a:xfrm>
              <a:off x="5634293" y="720167"/>
              <a:ext cx="2746701" cy="5527940"/>
              <a:chOff x="2705253" y="679488"/>
              <a:chExt cx="2746701" cy="5527940"/>
            </a:xfrm>
          </p:grpSpPr>
          <p:sp>
            <p:nvSpPr>
              <p:cNvPr id="121" name="Rectangle: Rounded Corners 75">
                <a:extLst>
                  <a:ext uri="{FF2B5EF4-FFF2-40B4-BE49-F238E27FC236}">
                    <a16:creationId xmlns:a16="http://schemas.microsoft.com/office/drawing/2014/main" id="{77841715-8EC0-2366-70A5-AF6941A2344B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122" name="TextBox 76">
                <a:extLst>
                  <a:ext uri="{FF2B5EF4-FFF2-40B4-BE49-F238E27FC236}">
                    <a16:creationId xmlns:a16="http://schemas.microsoft.com/office/drawing/2014/main" id="{7F7D431A-AC8F-4289-85B9-1C8356BD7E65}"/>
                  </a:ext>
                </a:extLst>
              </p:cNvPr>
              <p:cNvSpPr txBox="1"/>
              <p:nvPr/>
            </p:nvSpPr>
            <p:spPr>
              <a:xfrm>
                <a:off x="2796466" y="2600672"/>
                <a:ext cx="2655488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Une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sélection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d'artiste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a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faite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,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principalement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des artistes que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j'écoute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ont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sélectionnés</a:t>
                </a:r>
                <a:endParaRPr lang="en-MY" sz="2400" b="1" dirty="0">
                  <a:solidFill>
                    <a:schemeClr val="bg1"/>
                  </a:solidFill>
                  <a:latin typeface="Gotham" panose="02000804040000020004" pitchFamily="2" charset="0"/>
                </a:endParaRPr>
              </a:p>
            </p:txBody>
          </p:sp>
        </p:grpSp>
        <p:pic>
          <p:nvPicPr>
            <p:cNvPr id="120" name="Picture 2">
              <a:extLst>
                <a:ext uri="{FF2B5EF4-FFF2-40B4-BE49-F238E27FC236}">
                  <a16:creationId xmlns:a16="http://schemas.microsoft.com/office/drawing/2014/main" id="{01AC15D9-E72A-AA16-6002-C40E2D1C62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73" b="4773"/>
            <a:stretch/>
          </p:blipFill>
          <p:spPr bwMode="auto">
            <a:xfrm>
              <a:off x="6096000" y="920535"/>
              <a:ext cx="1680921" cy="1520448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3" name="Group 77">
            <a:extLst>
              <a:ext uri="{FF2B5EF4-FFF2-40B4-BE49-F238E27FC236}">
                <a16:creationId xmlns:a16="http://schemas.microsoft.com/office/drawing/2014/main" id="{5DAF0DD8-A80B-E863-1B11-B34034DA349D}"/>
              </a:ext>
            </a:extLst>
          </p:cNvPr>
          <p:cNvGrpSpPr/>
          <p:nvPr/>
        </p:nvGrpSpPr>
        <p:grpSpPr>
          <a:xfrm>
            <a:off x="8660824" y="17600675"/>
            <a:ext cx="2728073" cy="5527940"/>
            <a:chOff x="8660824" y="720167"/>
            <a:chExt cx="2728073" cy="5527940"/>
          </a:xfrm>
        </p:grpSpPr>
        <p:grpSp>
          <p:nvGrpSpPr>
            <p:cNvPr id="124" name="Group 78">
              <a:extLst>
                <a:ext uri="{FF2B5EF4-FFF2-40B4-BE49-F238E27FC236}">
                  <a16:creationId xmlns:a16="http://schemas.microsoft.com/office/drawing/2014/main" id="{E77DB6A1-28F6-67F9-D248-E2CFE74949E0}"/>
                </a:ext>
              </a:extLst>
            </p:cNvPr>
            <p:cNvGrpSpPr/>
            <p:nvPr/>
          </p:nvGrpSpPr>
          <p:grpSpPr>
            <a:xfrm>
              <a:off x="8660824" y="720167"/>
              <a:ext cx="2728073" cy="5527940"/>
              <a:chOff x="2705253" y="679488"/>
              <a:chExt cx="2728073" cy="5527940"/>
            </a:xfrm>
          </p:grpSpPr>
          <p:sp>
            <p:nvSpPr>
              <p:cNvPr id="126" name="Rectangle: Rounded Corners 80">
                <a:extLst>
                  <a:ext uri="{FF2B5EF4-FFF2-40B4-BE49-F238E27FC236}">
                    <a16:creationId xmlns:a16="http://schemas.microsoft.com/office/drawing/2014/main" id="{C6B0121B-CF72-B77D-2A5E-FC65EAD37260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127" name="TextBox 81">
                <a:extLst>
                  <a:ext uri="{FF2B5EF4-FFF2-40B4-BE49-F238E27FC236}">
                    <a16:creationId xmlns:a16="http://schemas.microsoft.com/office/drawing/2014/main" id="{FFBDE879-43B6-6F94-0FFD-0A620E81D43C}"/>
                  </a:ext>
                </a:extLst>
              </p:cNvPr>
              <p:cNvSpPr txBox="1"/>
              <p:nvPr/>
            </p:nvSpPr>
            <p:spPr>
              <a:xfrm>
                <a:off x="2777838" y="3147370"/>
                <a:ext cx="2655488" cy="15696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Un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traitement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sur les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données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a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effectué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avant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leur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utilisation</a:t>
                </a:r>
              </a:p>
            </p:txBody>
          </p:sp>
        </p:grpSp>
        <p:pic>
          <p:nvPicPr>
            <p:cNvPr id="125" name="Picture 4">
              <a:extLst>
                <a:ext uri="{FF2B5EF4-FFF2-40B4-BE49-F238E27FC236}">
                  <a16:creationId xmlns:a16="http://schemas.microsoft.com/office/drawing/2014/main" id="{3232073F-24AA-86CA-EB15-BC0ECE4F49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0" b="2150"/>
            <a:stretch/>
          </p:blipFill>
          <p:spPr bwMode="auto">
            <a:xfrm>
              <a:off x="9269228" y="920535"/>
              <a:ext cx="1583851" cy="1515745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24" name="Group 2">
            <a:extLst>
              <a:ext uri="{FF2B5EF4-FFF2-40B4-BE49-F238E27FC236}">
                <a16:creationId xmlns:a16="http://schemas.microsoft.com/office/drawing/2014/main" id="{6C4B057F-19BB-DBFF-469D-ABD1E24CFC24}"/>
              </a:ext>
            </a:extLst>
          </p:cNvPr>
          <p:cNvGrpSpPr/>
          <p:nvPr/>
        </p:nvGrpSpPr>
        <p:grpSpPr>
          <a:xfrm>
            <a:off x="2446226" y="7104238"/>
            <a:ext cx="2772797" cy="5527940"/>
            <a:chOff x="2705253" y="679488"/>
            <a:chExt cx="2772797" cy="5527940"/>
          </a:xfrm>
        </p:grpSpPr>
        <p:grpSp>
          <p:nvGrpSpPr>
            <p:cNvPr id="1025" name="Group 1">
              <a:extLst>
                <a:ext uri="{FF2B5EF4-FFF2-40B4-BE49-F238E27FC236}">
                  <a16:creationId xmlns:a16="http://schemas.microsoft.com/office/drawing/2014/main" id="{2FE67589-5F09-879F-8D06-1C1D168681AF}"/>
                </a:ext>
              </a:extLst>
            </p:cNvPr>
            <p:cNvGrpSpPr/>
            <p:nvPr/>
          </p:nvGrpSpPr>
          <p:grpSpPr>
            <a:xfrm>
              <a:off x="2705253" y="679488"/>
              <a:ext cx="2772797" cy="5527940"/>
              <a:chOff x="2705253" y="679488"/>
              <a:chExt cx="2772797" cy="5527940"/>
            </a:xfrm>
          </p:grpSpPr>
          <p:sp>
            <p:nvSpPr>
              <p:cNvPr id="1027" name="Rectangle: Rounded Corners 26">
                <a:extLst>
                  <a:ext uri="{FF2B5EF4-FFF2-40B4-BE49-F238E27FC236}">
                    <a16:creationId xmlns:a16="http://schemas.microsoft.com/office/drawing/2014/main" id="{D5D5EB2F-5370-4CC5-03B3-744C9DA1B90E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1028" name="TextBox 32">
                <a:extLst>
                  <a:ext uri="{FF2B5EF4-FFF2-40B4-BE49-F238E27FC236}">
                    <a16:creationId xmlns:a16="http://schemas.microsoft.com/office/drawing/2014/main" id="{FC3C8EC1-87EE-5705-9D72-0B0F7EA1AFC6}"/>
                  </a:ext>
                </a:extLst>
              </p:cNvPr>
              <p:cNvSpPr txBox="1"/>
              <p:nvPr/>
            </p:nvSpPr>
            <p:spPr>
              <a:xfrm>
                <a:off x="2822562" y="3277255"/>
                <a:ext cx="2655488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Les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données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ont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récupérées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via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l’API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de Spotify</a:t>
                </a:r>
              </a:p>
            </p:txBody>
          </p:sp>
        </p:grpSp>
        <p:pic>
          <p:nvPicPr>
            <p:cNvPr id="1026" name="Picture 4">
              <a:extLst>
                <a:ext uri="{FF2B5EF4-FFF2-40B4-BE49-F238E27FC236}">
                  <a16:creationId xmlns:a16="http://schemas.microsoft.com/office/drawing/2014/main" id="{6A8F9899-267D-B9FA-DBEA-542E2D1662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36" b="2836"/>
            <a:stretch/>
          </p:blipFill>
          <p:spPr bwMode="auto">
            <a:xfrm>
              <a:off x="3214336" y="1130309"/>
              <a:ext cx="1601890" cy="1511042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50185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BB8AFB-395D-46FA-A868-8F7BC5ECD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565" y="1078537"/>
            <a:ext cx="282842" cy="2391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58E1B8-C33B-4943-83F9-4E15462362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12" r="17240" b="64275"/>
          <a:stretch/>
        </p:blipFill>
        <p:spPr>
          <a:xfrm>
            <a:off x="325602" y="1385888"/>
            <a:ext cx="256768" cy="2391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A974C4-DE0D-4718-B16A-D8C6FCB978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20" t="57757" r="19923" b="7765"/>
          <a:stretch/>
        </p:blipFill>
        <p:spPr>
          <a:xfrm>
            <a:off x="325602" y="1693239"/>
            <a:ext cx="256768" cy="25050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BD42DAF-091B-4396-BA39-8FB84AFF6CF6}"/>
              </a:ext>
            </a:extLst>
          </p:cNvPr>
          <p:cNvSpPr txBox="1"/>
          <p:nvPr/>
        </p:nvSpPr>
        <p:spPr>
          <a:xfrm>
            <a:off x="610466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823ACD-FC00-4C62-B228-CDA88CAB72E4}"/>
              </a:ext>
            </a:extLst>
          </p:cNvPr>
          <p:cNvSpPr txBox="1"/>
          <p:nvPr/>
        </p:nvSpPr>
        <p:spPr>
          <a:xfrm>
            <a:off x="610466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EEACB4-E73D-4E45-B170-B51E8D848246}"/>
              </a:ext>
            </a:extLst>
          </p:cNvPr>
          <p:cNvSpPr txBox="1"/>
          <p:nvPr/>
        </p:nvSpPr>
        <p:spPr>
          <a:xfrm>
            <a:off x="601420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067FFE-1AEB-4249-8D44-375651E55685}"/>
              </a:ext>
            </a:extLst>
          </p:cNvPr>
          <p:cNvSpPr txBox="1"/>
          <p:nvPr/>
        </p:nvSpPr>
        <p:spPr>
          <a:xfrm>
            <a:off x="248192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C806A78-068D-462F-B3BB-B849EC3BFC95}"/>
              </a:ext>
            </a:extLst>
          </p:cNvPr>
          <p:cNvSpPr/>
          <p:nvPr/>
        </p:nvSpPr>
        <p:spPr>
          <a:xfrm>
            <a:off x="2621608" y="1102213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16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/>
              <a:t>Acousticness</a:t>
            </a:r>
            <a:endParaRPr lang="fr-FR" b="1" dirty="0"/>
          </a:p>
          <a:p>
            <a:pPr algn="ctr"/>
            <a:r>
              <a:rPr lang="fr-FR" dirty="0"/>
              <a:t>Une mesure entre 0 et 1 si la chansons est acoustique ou non.</a:t>
            </a:r>
          </a:p>
          <a:p>
            <a:pPr algn="ctr"/>
            <a:r>
              <a:rPr lang="fr-FR" dirty="0"/>
              <a:t>1 </a:t>
            </a:r>
            <a:r>
              <a:rPr lang="fr-FR" dirty="0" err="1"/>
              <a:t>répresente</a:t>
            </a:r>
            <a:r>
              <a:rPr lang="fr-FR" dirty="0"/>
              <a:t> de forte chance que la musique soit acoustique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F648071A-839C-4B0B-9D8D-227B18025EBF}"/>
              </a:ext>
            </a:extLst>
          </p:cNvPr>
          <p:cNvSpPr/>
          <p:nvPr/>
        </p:nvSpPr>
        <p:spPr>
          <a:xfrm>
            <a:off x="5632815" y="1308174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FC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Danceability</a:t>
            </a: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Décrit si la musique est propice a la danse ou non en se basant sur une 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combinaition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d’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élement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musical. La valeur varie entre 0 et 1,</a:t>
            </a: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1 représente une musique très dansante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946EF4C2-8EED-4B6E-9D6A-8DB5A9EF1E79}"/>
              </a:ext>
            </a:extLst>
          </p:cNvPr>
          <p:cNvSpPr/>
          <p:nvPr/>
        </p:nvSpPr>
        <p:spPr>
          <a:xfrm>
            <a:off x="8636218" y="15371188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7BC8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Energy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Mesure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allant</a:t>
            </a:r>
            <a:r>
              <a:rPr lang="en-MY" dirty="0">
                <a:solidFill>
                  <a:schemeClr val="tx1"/>
                </a:solidFill>
              </a:rPr>
              <a:t> de 0 </a:t>
            </a:r>
            <a:r>
              <a:rPr lang="en-MY" dirty="0" err="1">
                <a:solidFill>
                  <a:schemeClr val="tx1"/>
                </a:solidFill>
              </a:rPr>
              <a:t>à</a:t>
            </a:r>
            <a:r>
              <a:rPr lang="en-MY" dirty="0">
                <a:solidFill>
                  <a:schemeClr val="tx1"/>
                </a:solidFill>
              </a:rPr>
              <a:t> 1,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Représente</a:t>
            </a:r>
            <a:r>
              <a:rPr lang="en-MY" dirty="0">
                <a:solidFill>
                  <a:schemeClr val="tx1"/>
                </a:solidFill>
              </a:rPr>
              <a:t> la perception de </a:t>
            </a:r>
            <a:r>
              <a:rPr lang="en-MY" dirty="0" err="1">
                <a:solidFill>
                  <a:schemeClr val="tx1"/>
                </a:solidFill>
              </a:rPr>
              <a:t>l’intensité</a:t>
            </a:r>
            <a:r>
              <a:rPr lang="en-MY" dirty="0">
                <a:solidFill>
                  <a:schemeClr val="tx1"/>
                </a:solidFill>
              </a:rPr>
              <a:t> et de </a:t>
            </a:r>
            <a:r>
              <a:rPr lang="en-MY" dirty="0" err="1">
                <a:solidFill>
                  <a:schemeClr val="tx1"/>
                </a:solidFill>
              </a:rPr>
              <a:t>l’activité</a:t>
            </a:r>
            <a:r>
              <a:rPr lang="en-MY" dirty="0">
                <a:solidFill>
                  <a:schemeClr val="tx1"/>
                </a:solidFill>
              </a:rPr>
              <a:t> de la chansons. Par </a:t>
            </a:r>
            <a:r>
              <a:rPr lang="en-MY" dirty="0" err="1">
                <a:solidFill>
                  <a:schemeClr val="tx1"/>
                </a:solidFill>
              </a:rPr>
              <a:t>exemple</a:t>
            </a:r>
            <a:r>
              <a:rPr lang="en-MY" dirty="0">
                <a:solidFill>
                  <a:schemeClr val="tx1"/>
                </a:solidFill>
              </a:rPr>
              <a:t> un prelude de Bach a </a:t>
            </a:r>
            <a:r>
              <a:rPr lang="en-MY" dirty="0" err="1">
                <a:solidFill>
                  <a:schemeClr val="tx1"/>
                </a:solidFill>
              </a:rPr>
              <a:t>une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energie</a:t>
            </a:r>
            <a:r>
              <a:rPr lang="en-MY" dirty="0">
                <a:solidFill>
                  <a:schemeClr val="tx1"/>
                </a:solidFill>
              </a:rPr>
              <a:t> plus </a:t>
            </a:r>
            <a:r>
              <a:rPr lang="en-MY" dirty="0" err="1">
                <a:solidFill>
                  <a:schemeClr val="tx1"/>
                </a:solidFill>
              </a:rPr>
              <a:t>basse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qu’une</a:t>
            </a:r>
            <a:r>
              <a:rPr lang="en-MY" dirty="0">
                <a:solidFill>
                  <a:schemeClr val="tx1"/>
                </a:solidFill>
              </a:rPr>
              <a:t> musique de </a:t>
            </a:r>
            <a:r>
              <a:rPr lang="en-MY" dirty="0" err="1">
                <a:solidFill>
                  <a:schemeClr val="tx1"/>
                </a:solidFill>
              </a:rPr>
              <a:t>Métal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C6A948D5-6337-4F07-8A03-8660DF842D94}"/>
              </a:ext>
            </a:extLst>
          </p:cNvPr>
          <p:cNvSpPr/>
          <p:nvPr/>
        </p:nvSpPr>
        <p:spPr>
          <a:xfrm>
            <a:off x="2621608" y="19699022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4C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i="0" u="none" strike="noStrike" dirty="0" err="1">
                <a:solidFill>
                  <a:srgbClr val="222326"/>
                </a:solidFill>
                <a:effectLst/>
                <a:latin typeface="Circular"/>
              </a:rPr>
              <a:t>Instrumentalness</a:t>
            </a:r>
            <a:endParaRPr lang="fr-FR" b="1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Varie de 0 à 1.</a:t>
            </a:r>
            <a:endParaRPr lang="fr-FR" b="0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Prédit si la musique comprend des partie vocales. </a:t>
            </a:r>
            <a:r>
              <a:rPr lang="fr-FR" dirty="0">
                <a:solidFill>
                  <a:srgbClr val="222326"/>
                </a:solidFill>
                <a:latin typeface="Circular"/>
              </a:rPr>
              <a:t>Plus la mesure est proche de 1 plus la chansons a de chance de ne pas avoir de contenue « vocal ».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1B92D692-EFDA-4C41-8375-F3028C7B8BC0}"/>
              </a:ext>
            </a:extLst>
          </p:cNvPr>
          <p:cNvSpPr/>
          <p:nvPr/>
        </p:nvSpPr>
        <p:spPr>
          <a:xfrm>
            <a:off x="5632815" y="21969338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93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 err="1"/>
              <a:t>Speechiness</a:t>
            </a:r>
            <a:endParaRPr lang="en-MY" b="1" dirty="0"/>
          </a:p>
          <a:p>
            <a:pPr algn="ctr"/>
            <a:r>
              <a:rPr lang="en-MY" dirty="0" err="1"/>
              <a:t>Détecte</a:t>
            </a:r>
            <a:r>
              <a:rPr lang="en-MY" dirty="0"/>
              <a:t> la presence de mot dans la chanson. Plus il y a de mot plus </a:t>
            </a:r>
            <a:r>
              <a:rPr lang="en-MY" dirty="0" err="1"/>
              <a:t>ont</a:t>
            </a:r>
            <a:r>
              <a:rPr lang="en-MY" dirty="0"/>
              <a:t> </a:t>
            </a:r>
            <a:r>
              <a:rPr lang="en-MY" dirty="0" err="1"/>
              <a:t>est</a:t>
            </a:r>
            <a:r>
              <a:rPr lang="en-MY" dirty="0"/>
              <a:t> </a:t>
            </a:r>
            <a:r>
              <a:rPr lang="en-MY" dirty="0" err="1"/>
              <a:t>proche</a:t>
            </a:r>
            <a:r>
              <a:rPr lang="en-MY" dirty="0"/>
              <a:t> de 1 (talk-show). Des </a:t>
            </a:r>
            <a:r>
              <a:rPr lang="en-MY" dirty="0" err="1"/>
              <a:t>valeurs</a:t>
            </a:r>
            <a:r>
              <a:rPr lang="en-MY" dirty="0"/>
              <a:t> entre 0.33 et 0.66 </a:t>
            </a:r>
            <a:r>
              <a:rPr lang="en-MY" dirty="0" err="1"/>
              <a:t>décrivent</a:t>
            </a:r>
            <a:r>
              <a:rPr lang="en-MY" dirty="0"/>
              <a:t> des chansons </a:t>
            </a:r>
            <a:r>
              <a:rPr lang="en-MY" dirty="0" err="1"/>
              <a:t>contenant</a:t>
            </a:r>
            <a:r>
              <a:rPr lang="en-MY" dirty="0"/>
              <a:t> musique et parole.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83D19249-A651-470D-8D4D-F1C7717D84CA}"/>
              </a:ext>
            </a:extLst>
          </p:cNvPr>
          <p:cNvSpPr/>
          <p:nvPr/>
        </p:nvSpPr>
        <p:spPr>
          <a:xfrm>
            <a:off x="8636218" y="24847943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/>
              <a:t>Valence</a:t>
            </a:r>
          </a:p>
          <a:p>
            <a:pPr algn="ctr"/>
            <a:r>
              <a:rPr lang="en-MY" dirty="0" err="1"/>
              <a:t>Varie</a:t>
            </a:r>
            <a:r>
              <a:rPr lang="en-MY" dirty="0"/>
              <a:t> entre 0 et 1,</a:t>
            </a:r>
          </a:p>
          <a:p>
            <a:pPr algn="ctr"/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Décrit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la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positivité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transmise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par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une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musique. U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ne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élevée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renvoie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un sentiment plus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positif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que des musiques avec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une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basse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proche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de 0</a:t>
            </a:r>
            <a:endParaRPr lang="fr-FR" b="0" i="0" u="none" strike="noStrike" dirty="0">
              <a:solidFill>
                <a:schemeClr val="bg1"/>
              </a:solidFill>
              <a:effectLst/>
              <a:latin typeface="Circular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753538A-AC28-4E51-8042-B9DCD61E577E}"/>
              </a:ext>
            </a:extLst>
          </p:cNvPr>
          <p:cNvGrpSpPr/>
          <p:nvPr/>
        </p:nvGrpSpPr>
        <p:grpSpPr>
          <a:xfrm>
            <a:off x="2705253" y="1057988"/>
            <a:ext cx="2772797" cy="5527940"/>
            <a:chOff x="2705253" y="679488"/>
            <a:chExt cx="2772797" cy="5527940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93311A5-32B4-4800-AF68-6FF37BD43C8F}"/>
                </a:ext>
              </a:extLst>
            </p:cNvPr>
            <p:cNvGrpSpPr/>
            <p:nvPr/>
          </p:nvGrpSpPr>
          <p:grpSpPr>
            <a:xfrm>
              <a:off x="2705253" y="679488"/>
              <a:ext cx="2772797" cy="5527940"/>
              <a:chOff x="2705253" y="679488"/>
              <a:chExt cx="2772797" cy="5527940"/>
            </a:xfrm>
          </p:grpSpPr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D51A75DD-CB3E-4B33-BF19-D71880DEF330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A915A8F-00D0-4B70-BE6E-450088C98937}"/>
                  </a:ext>
                </a:extLst>
              </p:cNvPr>
              <p:cNvSpPr txBox="1"/>
              <p:nvPr/>
            </p:nvSpPr>
            <p:spPr>
              <a:xfrm>
                <a:off x="2822562" y="3277255"/>
                <a:ext cx="2655488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Les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données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ont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récupérées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via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l’API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de Spotify</a:t>
                </a:r>
              </a:p>
            </p:txBody>
          </p:sp>
        </p:grpSp>
        <p:pic>
          <p:nvPicPr>
            <p:cNvPr id="49" name="Picture 4">
              <a:extLst>
                <a:ext uri="{FF2B5EF4-FFF2-40B4-BE49-F238E27FC236}">
                  <a16:creationId xmlns:a16="http://schemas.microsoft.com/office/drawing/2014/main" id="{6391A0F1-1CDE-4C41-9181-500460C493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36" b="2836"/>
            <a:stretch/>
          </p:blipFill>
          <p:spPr bwMode="auto">
            <a:xfrm>
              <a:off x="3214336" y="1130309"/>
              <a:ext cx="1601890" cy="1511042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8826C60-3B39-4A43-99A9-4E1A3B95C974}"/>
              </a:ext>
            </a:extLst>
          </p:cNvPr>
          <p:cNvGrpSpPr/>
          <p:nvPr/>
        </p:nvGrpSpPr>
        <p:grpSpPr>
          <a:xfrm>
            <a:off x="5634293" y="1098667"/>
            <a:ext cx="2746701" cy="5527940"/>
            <a:chOff x="5634293" y="720167"/>
            <a:chExt cx="2746701" cy="552794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BA207A7-42B2-4023-9CE9-F97B4F96B61C}"/>
                </a:ext>
              </a:extLst>
            </p:cNvPr>
            <p:cNvGrpSpPr/>
            <p:nvPr/>
          </p:nvGrpSpPr>
          <p:grpSpPr>
            <a:xfrm>
              <a:off x="5634293" y="720167"/>
              <a:ext cx="2746701" cy="5527940"/>
              <a:chOff x="2705253" y="679488"/>
              <a:chExt cx="2746701" cy="5527940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102471AF-D46C-4D23-87C0-B1809CB95033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1ADF213E-A9AA-45D1-A4F6-8C8B9247E833}"/>
                  </a:ext>
                </a:extLst>
              </p:cNvPr>
              <p:cNvSpPr txBox="1"/>
              <p:nvPr/>
            </p:nvSpPr>
            <p:spPr>
              <a:xfrm>
                <a:off x="2796466" y="2600672"/>
                <a:ext cx="2655488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Une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sélection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d'artiste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a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faite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,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principalement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des artistes que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j'écoute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ont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sélectionnés</a:t>
                </a:r>
                <a:endParaRPr lang="en-MY" sz="2400" b="1" dirty="0">
                  <a:solidFill>
                    <a:schemeClr val="bg1"/>
                  </a:solidFill>
                  <a:latin typeface="Gotham" panose="02000804040000020004" pitchFamily="2" charset="0"/>
                </a:endParaRPr>
              </a:p>
            </p:txBody>
          </p:sp>
        </p:grpSp>
        <p:pic>
          <p:nvPicPr>
            <p:cNvPr id="52" name="Picture 2">
              <a:extLst>
                <a:ext uri="{FF2B5EF4-FFF2-40B4-BE49-F238E27FC236}">
                  <a16:creationId xmlns:a16="http://schemas.microsoft.com/office/drawing/2014/main" id="{4E43ED8C-0D1C-49AF-9257-BFD5723E97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73" b="4773"/>
            <a:stretch/>
          </p:blipFill>
          <p:spPr bwMode="auto">
            <a:xfrm>
              <a:off x="6096000" y="920535"/>
              <a:ext cx="1680921" cy="1520448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C1C224A-EC13-43EF-9E36-789CB4749EB9}"/>
              </a:ext>
            </a:extLst>
          </p:cNvPr>
          <p:cNvGrpSpPr/>
          <p:nvPr/>
        </p:nvGrpSpPr>
        <p:grpSpPr>
          <a:xfrm>
            <a:off x="8660824" y="1098667"/>
            <a:ext cx="2728073" cy="5527940"/>
            <a:chOff x="8660824" y="720167"/>
            <a:chExt cx="2728073" cy="5527940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56DE441-A550-4F6A-9AAD-AB3FB45F2E85}"/>
                </a:ext>
              </a:extLst>
            </p:cNvPr>
            <p:cNvGrpSpPr/>
            <p:nvPr/>
          </p:nvGrpSpPr>
          <p:grpSpPr>
            <a:xfrm>
              <a:off x="8660824" y="720167"/>
              <a:ext cx="2728073" cy="5527940"/>
              <a:chOff x="2705253" y="679488"/>
              <a:chExt cx="2728073" cy="5527940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3B2482C7-0291-4AF7-BFFC-BDCB0BFF9EDA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466F1F67-5240-47D8-8B8E-30C1EE524059}"/>
                  </a:ext>
                </a:extLst>
              </p:cNvPr>
              <p:cNvSpPr txBox="1"/>
              <p:nvPr/>
            </p:nvSpPr>
            <p:spPr>
              <a:xfrm>
                <a:off x="2777838" y="3172865"/>
                <a:ext cx="2655488" cy="15696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Un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traitement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sur les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données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a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effectué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avant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leur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utilisation</a:t>
                </a:r>
              </a:p>
            </p:txBody>
          </p:sp>
        </p:grpSp>
        <p:pic>
          <p:nvPicPr>
            <p:cNvPr id="4100" name="Picture 4">
              <a:extLst>
                <a:ext uri="{FF2B5EF4-FFF2-40B4-BE49-F238E27FC236}">
                  <a16:creationId xmlns:a16="http://schemas.microsoft.com/office/drawing/2014/main" id="{603E6D22-0F81-4BBF-A691-4AFD655724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0" b="2150"/>
            <a:stretch/>
          </p:blipFill>
          <p:spPr bwMode="auto">
            <a:xfrm>
              <a:off x="9269228" y="920535"/>
              <a:ext cx="1583851" cy="1515745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F2B912D7-020F-4582-B8FB-45DDED3E59B6}"/>
              </a:ext>
            </a:extLst>
          </p:cNvPr>
          <p:cNvSpPr txBox="1"/>
          <p:nvPr/>
        </p:nvSpPr>
        <p:spPr>
          <a:xfrm>
            <a:off x="2263320" y="216139"/>
            <a:ext cx="23056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3200" b="1" dirty="0">
                <a:solidFill>
                  <a:schemeClr val="bg1"/>
                </a:solidFill>
                <a:latin typeface="Gotham" panose="02000804040000020004" pitchFamily="2" charset="0"/>
              </a:rPr>
              <a:t>Les </a:t>
            </a:r>
            <a:r>
              <a:rPr lang="en-MY" sz="3200" b="1" dirty="0" err="1">
                <a:solidFill>
                  <a:schemeClr val="bg1"/>
                </a:solidFill>
                <a:latin typeface="Gotham" panose="02000804040000020004" pitchFamily="2" charset="0"/>
              </a:rPr>
              <a:t>données</a:t>
            </a:r>
            <a:endParaRPr lang="en-MY" sz="96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2E4A664-6E0B-4255-852C-5047D539361F}"/>
              </a:ext>
            </a:extLst>
          </p:cNvPr>
          <p:cNvGrpSpPr/>
          <p:nvPr/>
        </p:nvGrpSpPr>
        <p:grpSpPr>
          <a:xfrm>
            <a:off x="2168384" y="7107651"/>
            <a:ext cx="10023616" cy="1625039"/>
            <a:chOff x="2168384" y="0"/>
            <a:chExt cx="10023616" cy="1625039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8175153-3F99-491D-B637-3CC03FD89D9B}"/>
                </a:ext>
              </a:extLst>
            </p:cNvPr>
            <p:cNvSpPr/>
            <p:nvPr/>
          </p:nvSpPr>
          <p:spPr>
            <a:xfrm>
              <a:off x="2168384" y="0"/>
              <a:ext cx="10023616" cy="162503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890C0DEC-67DF-4698-BF1D-53794C5C16DD}"/>
                </a:ext>
              </a:extLst>
            </p:cNvPr>
            <p:cNvGrpSpPr/>
            <p:nvPr/>
          </p:nvGrpSpPr>
          <p:grpSpPr>
            <a:xfrm>
              <a:off x="2612562" y="612013"/>
              <a:ext cx="8968972" cy="705675"/>
              <a:chOff x="2612562" y="612013"/>
              <a:chExt cx="8968972" cy="705675"/>
            </a:xfrm>
          </p:grpSpPr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26B50A7D-3FC5-4C62-971B-5934E6053E28}"/>
                  </a:ext>
                </a:extLst>
              </p:cNvPr>
              <p:cNvSpPr/>
              <p:nvPr/>
            </p:nvSpPr>
            <p:spPr>
              <a:xfrm>
                <a:off x="2612562" y="612013"/>
                <a:ext cx="8968972" cy="705675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AEB708E-4781-4B62-9A55-2E78473792B9}"/>
                  </a:ext>
                </a:extLst>
              </p:cNvPr>
              <p:cNvSpPr txBox="1"/>
              <p:nvPr/>
            </p:nvSpPr>
            <p:spPr>
              <a:xfrm>
                <a:off x="2787470" y="647575"/>
                <a:ext cx="2480580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32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Les variables</a:t>
                </a:r>
                <a:endParaRPr lang="en-MY" sz="9600" b="1" i="0" dirty="0">
                  <a:solidFill>
                    <a:schemeClr val="bg1"/>
                  </a:solidFill>
                  <a:effectLst/>
                  <a:latin typeface="Gotham" panose="02000804040000020004" pitchFamily="2" charset="0"/>
                </a:endParaRPr>
              </a:p>
            </p:txBody>
          </p:sp>
        </p:grpSp>
      </p:grpSp>
      <p:sp>
        <p:nvSpPr>
          <p:cNvPr id="7" name="TextBox 10">
            <a:extLst>
              <a:ext uri="{FF2B5EF4-FFF2-40B4-BE49-F238E27FC236}">
                <a16:creationId xmlns:a16="http://schemas.microsoft.com/office/drawing/2014/main" id="{FC60AD31-33E4-CD1B-E2A4-06B45BA83A7C}"/>
              </a:ext>
            </a:extLst>
          </p:cNvPr>
          <p:cNvSpPr txBox="1"/>
          <p:nvPr/>
        </p:nvSpPr>
        <p:spPr>
          <a:xfrm>
            <a:off x="800100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SpotiViz</a:t>
            </a:r>
            <a:endParaRPr lang="en-MY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0422A2D-115E-F4BC-2539-CC72E0321C1C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94" y="262192"/>
            <a:ext cx="490548" cy="490548"/>
          </a:xfrm>
          <a:prstGeom prst="rect">
            <a:avLst/>
          </a:prstGeom>
        </p:spPr>
      </p:pic>
      <p:sp>
        <p:nvSpPr>
          <p:cNvPr id="10" name="Rectangle: Rounded Corners 49">
            <a:extLst>
              <a:ext uri="{FF2B5EF4-FFF2-40B4-BE49-F238E27FC236}">
                <a16:creationId xmlns:a16="http://schemas.microsoft.com/office/drawing/2014/main" id="{D6D2E9AE-302E-D26A-F46C-55089569A7BE}"/>
              </a:ext>
            </a:extLst>
          </p:cNvPr>
          <p:cNvSpPr/>
          <p:nvPr/>
        </p:nvSpPr>
        <p:spPr>
          <a:xfrm>
            <a:off x="325602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Introduction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12" name="Rectangle: Rounded Corners 58">
            <a:extLst>
              <a:ext uri="{FF2B5EF4-FFF2-40B4-BE49-F238E27FC236}">
                <a16:creationId xmlns:a16="http://schemas.microsoft.com/office/drawing/2014/main" id="{ADC6407F-3A85-F494-FFCA-7AE558D894AC}"/>
              </a:ext>
            </a:extLst>
          </p:cNvPr>
          <p:cNvSpPr/>
          <p:nvPr/>
        </p:nvSpPr>
        <p:spPr>
          <a:xfrm>
            <a:off x="325602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</a:t>
            </a:r>
            <a:r>
              <a:rPr lang="fr-FR" sz="1100" dirty="0">
                <a:latin typeface="Adam Medium" panose="02000403000000000000" pitchFamily="2" charset="0"/>
              </a:rPr>
              <a:t>données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14" name="Rectangle: Rounded Corners 59">
            <a:extLst>
              <a:ext uri="{FF2B5EF4-FFF2-40B4-BE49-F238E27FC236}">
                <a16:creationId xmlns:a16="http://schemas.microsoft.com/office/drawing/2014/main" id="{C995720D-EBDB-D5D1-F9A1-D2CB772EB0E9}"/>
              </a:ext>
            </a:extLst>
          </p:cNvPr>
          <p:cNvSpPr/>
          <p:nvPr/>
        </p:nvSpPr>
        <p:spPr>
          <a:xfrm>
            <a:off x="325602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variables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15" name="Rectangle: Rounded Corners 60">
            <a:extLst>
              <a:ext uri="{FF2B5EF4-FFF2-40B4-BE49-F238E27FC236}">
                <a16:creationId xmlns:a16="http://schemas.microsoft.com/office/drawing/2014/main" id="{417A5DC4-1FF5-C92F-F2C0-CD424BE56DF6}"/>
              </a:ext>
            </a:extLst>
          </p:cNvPr>
          <p:cNvSpPr/>
          <p:nvPr/>
        </p:nvSpPr>
        <p:spPr>
          <a:xfrm>
            <a:off x="325602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dirty="0">
                <a:latin typeface="Adam Medium" panose="02000403000000000000" pitchFamily="2" charset="0"/>
              </a:rPr>
              <a:t>Démonstration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16" name="TextBox 44">
            <a:extLst>
              <a:ext uri="{FF2B5EF4-FFF2-40B4-BE49-F238E27FC236}">
                <a16:creationId xmlns:a16="http://schemas.microsoft.com/office/drawing/2014/main" id="{A90064A1-7FD0-148F-32C6-835B76703D83}"/>
              </a:ext>
            </a:extLst>
          </p:cNvPr>
          <p:cNvSpPr txBox="1"/>
          <p:nvPr/>
        </p:nvSpPr>
        <p:spPr>
          <a:xfrm>
            <a:off x="380191" y="5620352"/>
            <a:ext cx="13366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600" b="1" dirty="0">
                <a:solidFill>
                  <a:schemeClr val="bg1"/>
                </a:solidFill>
                <a:latin typeface="Gotham" panose="02000804040000020004" pitchFamily="2" charset="0"/>
              </a:rPr>
              <a:t>Pokémon</a:t>
            </a:r>
          </a:p>
          <a:p>
            <a:r>
              <a:rPr lang="en-MY" sz="16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Générique</a:t>
            </a:r>
            <a:endParaRPr lang="en-MY" sz="6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18" name="TextBox 45">
            <a:extLst>
              <a:ext uri="{FF2B5EF4-FFF2-40B4-BE49-F238E27FC236}">
                <a16:creationId xmlns:a16="http://schemas.microsoft.com/office/drawing/2014/main" id="{45588378-B210-2EC2-494A-1E3B77D3C244}"/>
              </a:ext>
            </a:extLst>
          </p:cNvPr>
          <p:cNvSpPr txBox="1"/>
          <p:nvPr/>
        </p:nvSpPr>
        <p:spPr>
          <a:xfrm>
            <a:off x="389129" y="6140385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Pikachu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19" name="Picture 8">
            <a:extLst>
              <a:ext uri="{FF2B5EF4-FFF2-40B4-BE49-F238E27FC236}">
                <a16:creationId xmlns:a16="http://schemas.microsoft.com/office/drawing/2014/main" id="{1734C634-CCE5-3BD7-4B78-458A932DC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1723" y="4490285"/>
            <a:ext cx="1253995" cy="125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723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F0943E2C-5A7E-40E9-8A5E-66BB655493E2}"/>
              </a:ext>
            </a:extLst>
          </p:cNvPr>
          <p:cNvSpPr/>
          <p:nvPr/>
        </p:nvSpPr>
        <p:spPr>
          <a:xfrm>
            <a:off x="2621608" y="172242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16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/>
              <a:t>Acousticness</a:t>
            </a:r>
            <a:endParaRPr lang="fr-FR" b="1" dirty="0"/>
          </a:p>
          <a:p>
            <a:pPr algn="ctr"/>
            <a:r>
              <a:rPr lang="fr-FR" dirty="0"/>
              <a:t>Une mesure entre 0 et 1 si la chansons est acoustique ou non.</a:t>
            </a:r>
          </a:p>
          <a:p>
            <a:pPr algn="ctr"/>
            <a:r>
              <a:rPr lang="fr-FR" dirty="0"/>
              <a:t>1 </a:t>
            </a:r>
            <a:r>
              <a:rPr lang="fr-FR" dirty="0" err="1"/>
              <a:t>répresente</a:t>
            </a:r>
            <a:r>
              <a:rPr lang="fr-FR" dirty="0"/>
              <a:t> de forte chance que la musique soit acoustique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BB8AFB-395D-46FA-A868-8F7BC5ECD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565" y="1078537"/>
            <a:ext cx="282842" cy="2391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58E1B8-C33B-4943-83F9-4E15462362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12" r="17240" b="64275"/>
          <a:stretch/>
        </p:blipFill>
        <p:spPr>
          <a:xfrm>
            <a:off x="325602" y="1385888"/>
            <a:ext cx="256768" cy="2391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A974C4-DE0D-4718-B16A-D8C6FCB978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20" t="57757" r="19923" b="7765"/>
          <a:stretch/>
        </p:blipFill>
        <p:spPr>
          <a:xfrm>
            <a:off x="325602" y="1693239"/>
            <a:ext cx="256768" cy="25050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BD42DAF-091B-4396-BA39-8FB84AFF6CF6}"/>
              </a:ext>
            </a:extLst>
          </p:cNvPr>
          <p:cNvSpPr txBox="1"/>
          <p:nvPr/>
        </p:nvSpPr>
        <p:spPr>
          <a:xfrm>
            <a:off x="610466" y="1013446"/>
            <a:ext cx="894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Gotham" panose="02000804040000020004" pitchFamily="2" charset="0"/>
              </a:rPr>
              <a:t>home</a:t>
            </a:r>
            <a:endParaRPr lang="en-MY" sz="8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823ACD-FC00-4C62-B228-CDA88CAB72E4}"/>
              </a:ext>
            </a:extLst>
          </p:cNvPr>
          <p:cNvSpPr txBox="1"/>
          <p:nvPr/>
        </p:nvSpPr>
        <p:spPr>
          <a:xfrm>
            <a:off x="610466" y="138546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Search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EEACB4-E73D-4E45-B170-B51E8D848246}"/>
              </a:ext>
            </a:extLst>
          </p:cNvPr>
          <p:cNvSpPr txBox="1"/>
          <p:nvPr/>
        </p:nvSpPr>
        <p:spPr>
          <a:xfrm>
            <a:off x="601420" y="1664602"/>
            <a:ext cx="1043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400" b="1" dirty="0">
                <a:solidFill>
                  <a:schemeClr val="bg1"/>
                </a:solidFill>
                <a:latin typeface="Adam Medium" panose="02000403000000000000" pitchFamily="2" charset="0"/>
              </a:rPr>
              <a:t>Library</a:t>
            </a:r>
            <a:endParaRPr lang="en-MY" sz="8000" b="1" i="0" dirty="0">
              <a:solidFill>
                <a:schemeClr val="bg1"/>
              </a:solidFill>
              <a:effectLst/>
              <a:latin typeface="Adam Medium" panose="02000403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067FFE-1AEB-4249-8D44-375651E55685}"/>
              </a:ext>
            </a:extLst>
          </p:cNvPr>
          <p:cNvSpPr txBox="1"/>
          <p:nvPr/>
        </p:nvSpPr>
        <p:spPr>
          <a:xfrm>
            <a:off x="248192" y="2294858"/>
            <a:ext cx="81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>
                <a:solidFill>
                  <a:schemeClr val="bg1">
                    <a:lumMod val="75000"/>
                  </a:schemeClr>
                </a:solidFill>
              </a:rPr>
              <a:t>Playlist 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2B912D7-020F-4582-B8FB-45DDED3E59B6}"/>
              </a:ext>
            </a:extLst>
          </p:cNvPr>
          <p:cNvSpPr txBox="1"/>
          <p:nvPr/>
        </p:nvSpPr>
        <p:spPr>
          <a:xfrm>
            <a:off x="2170629" y="-11859287"/>
            <a:ext cx="23056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3200" b="1" dirty="0">
                <a:solidFill>
                  <a:schemeClr val="bg1"/>
                </a:solidFill>
                <a:latin typeface="Gotham" panose="02000804040000020004" pitchFamily="2" charset="0"/>
              </a:rPr>
              <a:t>PLAYLIST </a:t>
            </a:r>
            <a:endParaRPr lang="en-MY" sz="96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AD65ADB4-2203-4B2A-BE53-E5774DCACF3E}"/>
              </a:ext>
            </a:extLst>
          </p:cNvPr>
          <p:cNvSpPr/>
          <p:nvPr/>
        </p:nvSpPr>
        <p:spPr>
          <a:xfrm>
            <a:off x="5632815" y="172242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FFC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Danceability</a:t>
            </a: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Décrit si la musique est propice a la danse ou non en se basant sur une 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combinaition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d’</a:t>
            </a:r>
            <a:r>
              <a:rPr lang="fr-FR" b="0" i="0" u="none" strike="noStrike" dirty="0" err="1">
                <a:solidFill>
                  <a:srgbClr val="222326"/>
                </a:solidFill>
                <a:effectLst/>
                <a:latin typeface="Circular"/>
              </a:rPr>
              <a:t>élement</a:t>
            </a:r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 musical. La valeur varie entre 0 et 1,</a:t>
            </a: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1 représente une musique très dansante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09028970-F38E-4566-86DA-E73A371A526B}"/>
              </a:ext>
            </a:extLst>
          </p:cNvPr>
          <p:cNvSpPr/>
          <p:nvPr/>
        </p:nvSpPr>
        <p:spPr>
          <a:xfrm>
            <a:off x="8636218" y="1699341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7BC8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>
                <a:solidFill>
                  <a:schemeClr val="tx1"/>
                </a:solidFill>
              </a:rPr>
              <a:t>Energy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Mesure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allant</a:t>
            </a:r>
            <a:r>
              <a:rPr lang="en-MY" dirty="0">
                <a:solidFill>
                  <a:schemeClr val="tx1"/>
                </a:solidFill>
              </a:rPr>
              <a:t> de 0 </a:t>
            </a:r>
            <a:r>
              <a:rPr lang="en-MY" dirty="0" err="1">
                <a:solidFill>
                  <a:schemeClr val="tx1"/>
                </a:solidFill>
              </a:rPr>
              <a:t>à</a:t>
            </a:r>
            <a:r>
              <a:rPr lang="en-MY" dirty="0">
                <a:solidFill>
                  <a:schemeClr val="tx1"/>
                </a:solidFill>
              </a:rPr>
              <a:t> 1,</a:t>
            </a:r>
          </a:p>
          <a:p>
            <a:pPr algn="ctr"/>
            <a:r>
              <a:rPr lang="en-MY" dirty="0" err="1">
                <a:solidFill>
                  <a:schemeClr val="tx1"/>
                </a:solidFill>
              </a:rPr>
              <a:t>Représente</a:t>
            </a:r>
            <a:r>
              <a:rPr lang="en-MY" dirty="0">
                <a:solidFill>
                  <a:schemeClr val="tx1"/>
                </a:solidFill>
              </a:rPr>
              <a:t> la perception de </a:t>
            </a:r>
            <a:r>
              <a:rPr lang="en-MY" dirty="0" err="1">
                <a:solidFill>
                  <a:schemeClr val="tx1"/>
                </a:solidFill>
              </a:rPr>
              <a:t>l’intensité</a:t>
            </a:r>
            <a:r>
              <a:rPr lang="en-MY" dirty="0">
                <a:solidFill>
                  <a:schemeClr val="tx1"/>
                </a:solidFill>
              </a:rPr>
              <a:t> et de </a:t>
            </a:r>
            <a:r>
              <a:rPr lang="en-MY" dirty="0" err="1">
                <a:solidFill>
                  <a:schemeClr val="tx1"/>
                </a:solidFill>
              </a:rPr>
              <a:t>l’activité</a:t>
            </a:r>
            <a:r>
              <a:rPr lang="en-MY" dirty="0">
                <a:solidFill>
                  <a:schemeClr val="tx1"/>
                </a:solidFill>
              </a:rPr>
              <a:t> de la chansons. Par </a:t>
            </a:r>
            <a:r>
              <a:rPr lang="en-MY" dirty="0" err="1">
                <a:solidFill>
                  <a:schemeClr val="tx1"/>
                </a:solidFill>
              </a:rPr>
              <a:t>exemple</a:t>
            </a:r>
            <a:r>
              <a:rPr lang="en-MY" dirty="0">
                <a:solidFill>
                  <a:schemeClr val="tx1"/>
                </a:solidFill>
              </a:rPr>
              <a:t> un prelude de Bach a </a:t>
            </a:r>
            <a:r>
              <a:rPr lang="en-MY" dirty="0" err="1">
                <a:solidFill>
                  <a:schemeClr val="tx1"/>
                </a:solidFill>
              </a:rPr>
              <a:t>une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energie</a:t>
            </a:r>
            <a:r>
              <a:rPr lang="en-MY" dirty="0">
                <a:solidFill>
                  <a:schemeClr val="tx1"/>
                </a:solidFill>
              </a:rPr>
              <a:t> plus </a:t>
            </a:r>
            <a:r>
              <a:rPr lang="en-MY" dirty="0" err="1">
                <a:solidFill>
                  <a:schemeClr val="tx1"/>
                </a:solidFill>
              </a:rPr>
              <a:t>basse</a:t>
            </a:r>
            <a:r>
              <a:rPr lang="en-MY" dirty="0">
                <a:solidFill>
                  <a:schemeClr val="tx1"/>
                </a:solidFill>
              </a:rPr>
              <a:t> </a:t>
            </a:r>
            <a:r>
              <a:rPr lang="en-MY" dirty="0" err="1">
                <a:solidFill>
                  <a:schemeClr val="tx1"/>
                </a:solidFill>
              </a:rPr>
              <a:t>qu’une</a:t>
            </a:r>
            <a:r>
              <a:rPr lang="en-MY" dirty="0">
                <a:solidFill>
                  <a:schemeClr val="tx1"/>
                </a:solidFill>
              </a:rPr>
              <a:t> musique de </a:t>
            </a:r>
            <a:r>
              <a:rPr lang="en-MY" dirty="0" err="1">
                <a:solidFill>
                  <a:schemeClr val="tx1"/>
                </a:solidFill>
              </a:rPr>
              <a:t>Métal</a:t>
            </a:r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2706AC69-AC0D-43EB-9C61-ABE8277B0FCA}"/>
              </a:ext>
            </a:extLst>
          </p:cNvPr>
          <p:cNvSpPr/>
          <p:nvPr/>
        </p:nvSpPr>
        <p:spPr>
          <a:xfrm>
            <a:off x="2621608" y="5101843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4C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i="0" u="none" strike="noStrike" dirty="0" err="1">
                <a:solidFill>
                  <a:srgbClr val="222326"/>
                </a:solidFill>
                <a:effectLst/>
                <a:latin typeface="Circular"/>
              </a:rPr>
              <a:t>Instrumentalness</a:t>
            </a:r>
            <a:endParaRPr lang="fr-FR" b="1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dirty="0">
                <a:solidFill>
                  <a:srgbClr val="222326"/>
                </a:solidFill>
                <a:latin typeface="Circular"/>
              </a:rPr>
              <a:t>Varie de 0 à 1.</a:t>
            </a:r>
            <a:endParaRPr lang="fr-FR" b="0" i="0" u="none" strike="noStrike" dirty="0">
              <a:solidFill>
                <a:srgbClr val="222326"/>
              </a:solidFill>
              <a:effectLst/>
              <a:latin typeface="Circular"/>
            </a:endParaRPr>
          </a:p>
          <a:p>
            <a:pPr algn="ctr"/>
            <a:r>
              <a:rPr lang="fr-FR" b="0" i="0" u="none" strike="noStrike" dirty="0">
                <a:solidFill>
                  <a:srgbClr val="222326"/>
                </a:solidFill>
                <a:effectLst/>
                <a:latin typeface="Circular"/>
              </a:rPr>
              <a:t>Prédit si la musique comprend des partie vocales. </a:t>
            </a:r>
            <a:r>
              <a:rPr lang="fr-FR" dirty="0">
                <a:solidFill>
                  <a:srgbClr val="222326"/>
                </a:solidFill>
                <a:latin typeface="Circular"/>
              </a:rPr>
              <a:t>Plus la mesure est proche de 1 plus la chansons a de chance de ne pas avoir de contenue « vocal ».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B5407DC5-6B68-47DD-9898-5ED1A437FBEA}"/>
              </a:ext>
            </a:extLst>
          </p:cNvPr>
          <p:cNvSpPr/>
          <p:nvPr/>
        </p:nvSpPr>
        <p:spPr>
          <a:xfrm>
            <a:off x="5632815" y="5101843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93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 err="1"/>
              <a:t>Speechiness</a:t>
            </a:r>
            <a:endParaRPr lang="en-MY" b="1" dirty="0"/>
          </a:p>
          <a:p>
            <a:pPr algn="ctr"/>
            <a:r>
              <a:rPr lang="en-MY" dirty="0" err="1"/>
              <a:t>Détecte</a:t>
            </a:r>
            <a:r>
              <a:rPr lang="en-MY" dirty="0"/>
              <a:t> la presence de mot dans la chanson. Plus il y a de mot plus </a:t>
            </a:r>
            <a:r>
              <a:rPr lang="en-MY" dirty="0" err="1"/>
              <a:t>ont</a:t>
            </a:r>
            <a:r>
              <a:rPr lang="en-MY" dirty="0"/>
              <a:t> </a:t>
            </a:r>
            <a:r>
              <a:rPr lang="en-MY" dirty="0" err="1"/>
              <a:t>est</a:t>
            </a:r>
            <a:r>
              <a:rPr lang="en-MY" dirty="0"/>
              <a:t> </a:t>
            </a:r>
            <a:r>
              <a:rPr lang="en-MY" dirty="0" err="1"/>
              <a:t>proche</a:t>
            </a:r>
            <a:r>
              <a:rPr lang="en-MY" dirty="0"/>
              <a:t> de 1 (talk-show). Des </a:t>
            </a:r>
            <a:r>
              <a:rPr lang="en-MY" dirty="0" err="1"/>
              <a:t>valeurs</a:t>
            </a:r>
            <a:r>
              <a:rPr lang="en-MY" dirty="0"/>
              <a:t> entre 0.33 et 0.66 </a:t>
            </a:r>
            <a:r>
              <a:rPr lang="en-MY" dirty="0" err="1"/>
              <a:t>décrivent</a:t>
            </a:r>
            <a:r>
              <a:rPr lang="en-MY" dirty="0"/>
              <a:t> des chansons </a:t>
            </a:r>
            <a:r>
              <a:rPr lang="en-MY" dirty="0" err="1"/>
              <a:t>contenant</a:t>
            </a:r>
            <a:r>
              <a:rPr lang="en-MY" dirty="0"/>
              <a:t> musique et parole.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E2F7570A-0E73-4E3C-B674-6B887FA86509}"/>
              </a:ext>
            </a:extLst>
          </p:cNvPr>
          <p:cNvSpPr/>
          <p:nvPr/>
        </p:nvSpPr>
        <p:spPr>
          <a:xfrm>
            <a:off x="8636218" y="5106194"/>
            <a:ext cx="2646442" cy="2878605"/>
          </a:xfrm>
          <a:prstGeom prst="roundRect">
            <a:avLst>
              <a:gd name="adj" fmla="val 10156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/>
              <a:t>Valence</a:t>
            </a:r>
          </a:p>
          <a:p>
            <a:pPr algn="ctr"/>
            <a:r>
              <a:rPr lang="en-MY" dirty="0" err="1"/>
              <a:t>Varie</a:t>
            </a:r>
            <a:r>
              <a:rPr lang="en-MY" dirty="0"/>
              <a:t> entre 0 et 1,</a:t>
            </a:r>
          </a:p>
          <a:p>
            <a:pPr algn="ctr"/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Décrit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la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positivité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transmise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par </a:t>
            </a:r>
            <a:r>
              <a:rPr lang="en-MY" b="0" i="0" u="none" strike="noStrike" dirty="0" err="1">
                <a:solidFill>
                  <a:schemeClr val="bg1"/>
                </a:solidFill>
                <a:effectLst/>
                <a:latin typeface="Circular"/>
              </a:rPr>
              <a:t>une</a:t>
            </a:r>
            <a:r>
              <a:rPr lang="en-MY" b="0" i="0" u="none" strike="noStrike" dirty="0">
                <a:solidFill>
                  <a:schemeClr val="bg1"/>
                </a:solidFill>
                <a:effectLst/>
                <a:latin typeface="Circular"/>
              </a:rPr>
              <a:t> musique. U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ne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élevée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renvoie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un sentiment plus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positif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que des musiques avec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une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valence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basse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</a:t>
            </a:r>
            <a:r>
              <a:rPr lang="en-MY" dirty="0" err="1">
                <a:solidFill>
                  <a:schemeClr val="bg1"/>
                </a:solidFill>
                <a:latin typeface="Circular"/>
              </a:rPr>
              <a:t>proche</a:t>
            </a:r>
            <a:r>
              <a:rPr lang="en-MY" dirty="0">
                <a:solidFill>
                  <a:schemeClr val="bg1"/>
                </a:solidFill>
                <a:latin typeface="Circular"/>
              </a:rPr>
              <a:t> de 0</a:t>
            </a:r>
            <a:endParaRPr lang="fr-FR" b="0" i="0" u="none" strike="noStrike" dirty="0">
              <a:solidFill>
                <a:schemeClr val="bg1"/>
              </a:solidFill>
              <a:effectLst/>
              <a:latin typeface="Circular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3AD489-480C-4E3E-A14F-CECA560D0091}"/>
              </a:ext>
            </a:extLst>
          </p:cNvPr>
          <p:cNvGrpSpPr/>
          <p:nvPr/>
        </p:nvGrpSpPr>
        <p:grpSpPr>
          <a:xfrm>
            <a:off x="2168384" y="0"/>
            <a:ext cx="10023616" cy="1625039"/>
            <a:chOff x="2168384" y="0"/>
            <a:chExt cx="10023616" cy="162503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9AC662-1CE1-49DF-90A6-336AB063BF21}"/>
                </a:ext>
              </a:extLst>
            </p:cNvPr>
            <p:cNvSpPr/>
            <p:nvPr/>
          </p:nvSpPr>
          <p:spPr>
            <a:xfrm>
              <a:off x="2168384" y="0"/>
              <a:ext cx="10023616" cy="162503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E6542F7-4BD7-4C1F-A826-1DEC6FAE38F3}"/>
                </a:ext>
              </a:extLst>
            </p:cNvPr>
            <p:cNvGrpSpPr/>
            <p:nvPr/>
          </p:nvGrpSpPr>
          <p:grpSpPr>
            <a:xfrm>
              <a:off x="2612562" y="612013"/>
              <a:ext cx="8968972" cy="705675"/>
              <a:chOff x="2612562" y="612013"/>
              <a:chExt cx="8968972" cy="705675"/>
            </a:xfrm>
          </p:grpSpPr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E455AF56-F873-4D96-898A-AEC174E730F1}"/>
                  </a:ext>
                </a:extLst>
              </p:cNvPr>
              <p:cNvSpPr/>
              <p:nvPr/>
            </p:nvSpPr>
            <p:spPr>
              <a:xfrm>
                <a:off x="2612562" y="612013"/>
                <a:ext cx="8968972" cy="705675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C8EE5B5-A93B-4C29-AD1A-7C1501C70735}"/>
                  </a:ext>
                </a:extLst>
              </p:cNvPr>
              <p:cNvSpPr txBox="1"/>
              <p:nvPr/>
            </p:nvSpPr>
            <p:spPr>
              <a:xfrm>
                <a:off x="2787469" y="647575"/>
                <a:ext cx="2646441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32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Les Variables</a:t>
                </a:r>
                <a:endParaRPr lang="en-MY" sz="9600" b="1" i="0" dirty="0">
                  <a:solidFill>
                    <a:schemeClr val="bg1"/>
                  </a:solidFill>
                  <a:effectLst/>
                  <a:latin typeface="Gotham" panose="02000804040000020004" pitchFamily="2" charset="0"/>
                </a:endParaRPr>
              </a:p>
            </p:txBody>
          </p:sp>
        </p:grpSp>
      </p:grpSp>
      <p:sp>
        <p:nvSpPr>
          <p:cNvPr id="9" name="TextBox 10">
            <a:extLst>
              <a:ext uri="{FF2B5EF4-FFF2-40B4-BE49-F238E27FC236}">
                <a16:creationId xmlns:a16="http://schemas.microsoft.com/office/drawing/2014/main" id="{035ED5FA-223E-E69A-5B76-396A02A9F8D2}"/>
              </a:ext>
            </a:extLst>
          </p:cNvPr>
          <p:cNvSpPr txBox="1"/>
          <p:nvPr/>
        </p:nvSpPr>
        <p:spPr>
          <a:xfrm>
            <a:off x="800100" y="325947"/>
            <a:ext cx="1082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8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SpotiViz</a:t>
            </a:r>
            <a:endParaRPr lang="en-MY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073251E-9E8F-6C63-3E74-37E32D9B83A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94" y="262192"/>
            <a:ext cx="490548" cy="490548"/>
          </a:xfrm>
          <a:prstGeom prst="rect">
            <a:avLst/>
          </a:prstGeom>
        </p:spPr>
      </p:pic>
      <p:sp>
        <p:nvSpPr>
          <p:cNvPr id="20" name="Rectangle: Rounded Corners 49">
            <a:extLst>
              <a:ext uri="{FF2B5EF4-FFF2-40B4-BE49-F238E27FC236}">
                <a16:creationId xmlns:a16="http://schemas.microsoft.com/office/drawing/2014/main" id="{921C7851-76B4-1E90-B637-DA2F8E679ADB}"/>
              </a:ext>
            </a:extLst>
          </p:cNvPr>
          <p:cNvSpPr/>
          <p:nvPr/>
        </p:nvSpPr>
        <p:spPr>
          <a:xfrm>
            <a:off x="325602" y="2849880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Introduction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21" name="Rectangle: Rounded Corners 58">
            <a:extLst>
              <a:ext uri="{FF2B5EF4-FFF2-40B4-BE49-F238E27FC236}">
                <a16:creationId xmlns:a16="http://schemas.microsoft.com/office/drawing/2014/main" id="{56E8E5E8-3FD3-594E-6408-33136F30C37F}"/>
              </a:ext>
            </a:extLst>
          </p:cNvPr>
          <p:cNvSpPr/>
          <p:nvPr/>
        </p:nvSpPr>
        <p:spPr>
          <a:xfrm>
            <a:off x="325602" y="3245985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</a:t>
            </a:r>
            <a:r>
              <a:rPr lang="fr-FR" sz="1100" dirty="0">
                <a:latin typeface="Adam Medium" panose="02000403000000000000" pitchFamily="2" charset="0"/>
              </a:rPr>
              <a:t>données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22" name="Rectangle: Rounded Corners 59">
            <a:extLst>
              <a:ext uri="{FF2B5EF4-FFF2-40B4-BE49-F238E27FC236}">
                <a16:creationId xmlns:a16="http://schemas.microsoft.com/office/drawing/2014/main" id="{86510586-F7D3-812F-C097-B052D1A7E377}"/>
              </a:ext>
            </a:extLst>
          </p:cNvPr>
          <p:cNvSpPr/>
          <p:nvPr/>
        </p:nvSpPr>
        <p:spPr>
          <a:xfrm>
            <a:off x="325602" y="3633587"/>
            <a:ext cx="1556538" cy="279140"/>
          </a:xfrm>
          <a:prstGeom prst="roundRect">
            <a:avLst>
              <a:gd name="adj" fmla="val 22049"/>
            </a:avLst>
          </a:prstGeom>
          <a:solidFill>
            <a:srgbClr val="1ED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1100" dirty="0">
                <a:latin typeface="Adam Medium" panose="02000403000000000000" pitchFamily="2" charset="0"/>
              </a:rPr>
              <a:t>Les variables</a:t>
            </a:r>
            <a:endParaRPr lang="en-MY" sz="1400" dirty="0">
              <a:latin typeface="Adam Medium" panose="02000403000000000000" pitchFamily="2" charset="0"/>
            </a:endParaRPr>
          </a:p>
        </p:txBody>
      </p:sp>
      <p:sp>
        <p:nvSpPr>
          <p:cNvPr id="23" name="Rectangle: Rounded Corners 60">
            <a:extLst>
              <a:ext uri="{FF2B5EF4-FFF2-40B4-BE49-F238E27FC236}">
                <a16:creationId xmlns:a16="http://schemas.microsoft.com/office/drawing/2014/main" id="{75D9CD11-6CE5-0B02-A914-1E799BB7183B}"/>
              </a:ext>
            </a:extLst>
          </p:cNvPr>
          <p:cNvSpPr/>
          <p:nvPr/>
        </p:nvSpPr>
        <p:spPr>
          <a:xfrm>
            <a:off x="325602" y="4029692"/>
            <a:ext cx="1556538" cy="279140"/>
          </a:xfrm>
          <a:prstGeom prst="roundRect">
            <a:avLst>
              <a:gd name="adj" fmla="val 220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dirty="0">
                <a:latin typeface="Adam Medium" panose="02000403000000000000" pitchFamily="2" charset="0"/>
              </a:rPr>
              <a:t>Démonstration</a:t>
            </a:r>
            <a:endParaRPr lang="fr-FR" sz="1400" dirty="0">
              <a:latin typeface="Adam Medium" panose="02000403000000000000" pitchFamily="2" charset="0"/>
            </a:endParaRPr>
          </a:p>
        </p:txBody>
      </p:sp>
      <p:sp>
        <p:nvSpPr>
          <p:cNvPr id="24" name="TextBox 44">
            <a:extLst>
              <a:ext uri="{FF2B5EF4-FFF2-40B4-BE49-F238E27FC236}">
                <a16:creationId xmlns:a16="http://schemas.microsoft.com/office/drawing/2014/main" id="{88544D32-1E91-A9A9-BBC3-06D0B94C02C5}"/>
              </a:ext>
            </a:extLst>
          </p:cNvPr>
          <p:cNvSpPr txBox="1"/>
          <p:nvPr/>
        </p:nvSpPr>
        <p:spPr>
          <a:xfrm>
            <a:off x="380191" y="5620352"/>
            <a:ext cx="13366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600" b="1" dirty="0">
                <a:solidFill>
                  <a:schemeClr val="bg1"/>
                </a:solidFill>
                <a:latin typeface="Gotham" panose="02000804040000020004" pitchFamily="2" charset="0"/>
              </a:rPr>
              <a:t>Pokémon</a:t>
            </a:r>
          </a:p>
          <a:p>
            <a:r>
              <a:rPr lang="en-MY" sz="1600" b="1" i="0" dirty="0" err="1">
                <a:solidFill>
                  <a:schemeClr val="bg1"/>
                </a:solidFill>
                <a:effectLst/>
                <a:latin typeface="Gotham" panose="02000804040000020004" pitchFamily="2" charset="0"/>
              </a:rPr>
              <a:t>Générique</a:t>
            </a:r>
            <a:endParaRPr lang="en-MY" sz="6000" b="1" i="0" dirty="0">
              <a:solidFill>
                <a:schemeClr val="bg1"/>
              </a:solidFill>
              <a:effectLst/>
              <a:latin typeface="Gotham" panose="02000804040000020004" pitchFamily="2" charset="0"/>
            </a:endParaRPr>
          </a:p>
        </p:txBody>
      </p:sp>
      <p:sp>
        <p:nvSpPr>
          <p:cNvPr id="25" name="TextBox 45">
            <a:extLst>
              <a:ext uri="{FF2B5EF4-FFF2-40B4-BE49-F238E27FC236}">
                <a16:creationId xmlns:a16="http://schemas.microsoft.com/office/drawing/2014/main" id="{E2C2FCF0-EB5E-DBBF-A955-7B04B6AA8A3B}"/>
              </a:ext>
            </a:extLst>
          </p:cNvPr>
          <p:cNvSpPr txBox="1"/>
          <p:nvPr/>
        </p:nvSpPr>
        <p:spPr>
          <a:xfrm>
            <a:off x="389129" y="6140385"/>
            <a:ext cx="133667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800" b="1" dirty="0">
                <a:solidFill>
                  <a:schemeClr val="bg1">
                    <a:lumMod val="75000"/>
                  </a:schemeClr>
                </a:solidFill>
                <a:latin typeface="Gotham" panose="02000804040000020004" pitchFamily="2" charset="0"/>
              </a:rPr>
              <a:t>By Pikachu</a:t>
            </a:r>
            <a:endParaRPr lang="en-MY" sz="2800" b="1" i="0" dirty="0">
              <a:solidFill>
                <a:schemeClr val="bg1">
                  <a:lumMod val="75000"/>
                </a:schemeClr>
              </a:solidFill>
              <a:effectLst/>
              <a:latin typeface="Gotham" panose="02000804040000020004" pitchFamily="2" charset="0"/>
            </a:endParaRPr>
          </a:p>
        </p:txBody>
      </p:sp>
      <p:pic>
        <p:nvPicPr>
          <p:cNvPr id="26" name="Picture 8">
            <a:extLst>
              <a:ext uri="{FF2B5EF4-FFF2-40B4-BE49-F238E27FC236}">
                <a16:creationId xmlns:a16="http://schemas.microsoft.com/office/drawing/2014/main" id="{3AB3FD5D-FE16-38B5-2D8A-16CC43140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1723" y="4490285"/>
            <a:ext cx="1253995" cy="125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66">
            <a:extLst>
              <a:ext uri="{FF2B5EF4-FFF2-40B4-BE49-F238E27FC236}">
                <a16:creationId xmlns:a16="http://schemas.microsoft.com/office/drawing/2014/main" id="{A8561B38-7B62-2694-EB0C-057C69CB9C63}"/>
              </a:ext>
            </a:extLst>
          </p:cNvPr>
          <p:cNvGrpSpPr/>
          <p:nvPr/>
        </p:nvGrpSpPr>
        <p:grpSpPr>
          <a:xfrm>
            <a:off x="2168384" y="-16033056"/>
            <a:ext cx="2746701" cy="5527940"/>
            <a:chOff x="2705253" y="679488"/>
            <a:chExt cx="2746701" cy="5527940"/>
          </a:xfrm>
        </p:grpSpPr>
        <p:grpSp>
          <p:nvGrpSpPr>
            <p:cNvPr id="29" name="Group 68">
              <a:extLst>
                <a:ext uri="{FF2B5EF4-FFF2-40B4-BE49-F238E27FC236}">
                  <a16:creationId xmlns:a16="http://schemas.microsoft.com/office/drawing/2014/main" id="{272208CC-3595-F6C5-2005-F063E8756AE0}"/>
                </a:ext>
              </a:extLst>
            </p:cNvPr>
            <p:cNvGrpSpPr/>
            <p:nvPr/>
          </p:nvGrpSpPr>
          <p:grpSpPr>
            <a:xfrm>
              <a:off x="2705253" y="679488"/>
              <a:ext cx="2746701" cy="5527940"/>
              <a:chOff x="2705253" y="679488"/>
              <a:chExt cx="2746701" cy="5527940"/>
            </a:xfrm>
          </p:grpSpPr>
          <p:sp>
            <p:nvSpPr>
              <p:cNvPr id="31" name="Rectangle: Rounded Corners 70">
                <a:extLst>
                  <a:ext uri="{FF2B5EF4-FFF2-40B4-BE49-F238E27FC236}">
                    <a16:creationId xmlns:a16="http://schemas.microsoft.com/office/drawing/2014/main" id="{401ED5D4-3560-3E0E-8544-AD447E7B8796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34" name="TextBox 71">
                <a:extLst>
                  <a:ext uri="{FF2B5EF4-FFF2-40B4-BE49-F238E27FC236}">
                    <a16:creationId xmlns:a16="http://schemas.microsoft.com/office/drawing/2014/main" id="{44B3D4FF-5140-FF41-130E-5746AEC3C69F}"/>
                  </a:ext>
                </a:extLst>
              </p:cNvPr>
              <p:cNvSpPr txBox="1"/>
              <p:nvPr/>
            </p:nvSpPr>
            <p:spPr>
              <a:xfrm>
                <a:off x="2796466" y="2600672"/>
                <a:ext cx="2655488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Les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données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ont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récupérées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via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l’API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de Spotify</a:t>
                </a:r>
              </a:p>
            </p:txBody>
          </p:sp>
        </p:grpSp>
        <p:pic>
          <p:nvPicPr>
            <p:cNvPr id="30" name="Picture 4">
              <a:extLst>
                <a:ext uri="{FF2B5EF4-FFF2-40B4-BE49-F238E27FC236}">
                  <a16:creationId xmlns:a16="http://schemas.microsoft.com/office/drawing/2014/main" id="{DEF2A917-BD9F-0AC0-85E6-49B2173734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36" b="2836"/>
            <a:stretch/>
          </p:blipFill>
          <p:spPr bwMode="auto">
            <a:xfrm>
              <a:off x="3181233" y="925238"/>
              <a:ext cx="1601890" cy="1511042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Group 72">
            <a:extLst>
              <a:ext uri="{FF2B5EF4-FFF2-40B4-BE49-F238E27FC236}">
                <a16:creationId xmlns:a16="http://schemas.microsoft.com/office/drawing/2014/main" id="{DA085D71-0E3D-8042-4102-46BED6AC52CD}"/>
              </a:ext>
            </a:extLst>
          </p:cNvPr>
          <p:cNvGrpSpPr/>
          <p:nvPr/>
        </p:nvGrpSpPr>
        <p:grpSpPr>
          <a:xfrm>
            <a:off x="5335538" y="-11374620"/>
            <a:ext cx="2746701" cy="5527940"/>
            <a:chOff x="5634293" y="720167"/>
            <a:chExt cx="2746701" cy="5527940"/>
          </a:xfrm>
        </p:grpSpPr>
        <p:grpSp>
          <p:nvGrpSpPr>
            <p:cNvPr id="39" name="Group 73">
              <a:extLst>
                <a:ext uri="{FF2B5EF4-FFF2-40B4-BE49-F238E27FC236}">
                  <a16:creationId xmlns:a16="http://schemas.microsoft.com/office/drawing/2014/main" id="{F0BCB7BA-EE2C-FFC8-F35F-FEED6438EA6C}"/>
                </a:ext>
              </a:extLst>
            </p:cNvPr>
            <p:cNvGrpSpPr/>
            <p:nvPr/>
          </p:nvGrpSpPr>
          <p:grpSpPr>
            <a:xfrm>
              <a:off x="5634293" y="720167"/>
              <a:ext cx="2746701" cy="5527940"/>
              <a:chOff x="2705253" y="679488"/>
              <a:chExt cx="2746701" cy="5527940"/>
            </a:xfrm>
          </p:grpSpPr>
          <p:sp>
            <p:nvSpPr>
              <p:cNvPr id="55" name="Rectangle: Rounded Corners 75">
                <a:extLst>
                  <a:ext uri="{FF2B5EF4-FFF2-40B4-BE49-F238E27FC236}">
                    <a16:creationId xmlns:a16="http://schemas.microsoft.com/office/drawing/2014/main" id="{CD980B78-F22C-A7D8-2F7E-D00EE336448E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57" name="TextBox 76">
                <a:extLst>
                  <a:ext uri="{FF2B5EF4-FFF2-40B4-BE49-F238E27FC236}">
                    <a16:creationId xmlns:a16="http://schemas.microsoft.com/office/drawing/2014/main" id="{2093D184-590C-EBBA-11C8-F967418881E2}"/>
                  </a:ext>
                </a:extLst>
              </p:cNvPr>
              <p:cNvSpPr txBox="1"/>
              <p:nvPr/>
            </p:nvSpPr>
            <p:spPr>
              <a:xfrm>
                <a:off x="2796466" y="2600672"/>
                <a:ext cx="2655488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Une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sélection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d'artiste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a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faite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,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principalement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des artistes que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j'écoute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ont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sélectionnés</a:t>
                </a:r>
                <a:endParaRPr lang="en-MY" sz="2400" b="1" dirty="0">
                  <a:solidFill>
                    <a:schemeClr val="bg1"/>
                  </a:solidFill>
                  <a:latin typeface="Gotham" panose="02000804040000020004" pitchFamily="2" charset="0"/>
                </a:endParaRPr>
              </a:p>
            </p:txBody>
          </p:sp>
        </p:grpSp>
        <p:pic>
          <p:nvPicPr>
            <p:cNvPr id="51" name="Picture 2">
              <a:extLst>
                <a:ext uri="{FF2B5EF4-FFF2-40B4-BE49-F238E27FC236}">
                  <a16:creationId xmlns:a16="http://schemas.microsoft.com/office/drawing/2014/main" id="{FD390D8A-DFA8-EF3D-8BC5-243400D098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73" b="4773"/>
            <a:stretch/>
          </p:blipFill>
          <p:spPr bwMode="auto">
            <a:xfrm>
              <a:off x="6096000" y="920535"/>
              <a:ext cx="1680921" cy="1520448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8" name="Group 77">
            <a:extLst>
              <a:ext uri="{FF2B5EF4-FFF2-40B4-BE49-F238E27FC236}">
                <a16:creationId xmlns:a16="http://schemas.microsoft.com/office/drawing/2014/main" id="{D7386308-02A4-AB9B-8326-9AC4828AF59E}"/>
              </a:ext>
            </a:extLst>
          </p:cNvPr>
          <p:cNvGrpSpPr/>
          <p:nvPr/>
        </p:nvGrpSpPr>
        <p:grpSpPr>
          <a:xfrm>
            <a:off x="8362069" y="-5710785"/>
            <a:ext cx="2746701" cy="5527940"/>
            <a:chOff x="8660824" y="720167"/>
            <a:chExt cx="2746701" cy="5527940"/>
          </a:xfrm>
        </p:grpSpPr>
        <p:grpSp>
          <p:nvGrpSpPr>
            <p:cNvPr id="62" name="Group 78">
              <a:extLst>
                <a:ext uri="{FF2B5EF4-FFF2-40B4-BE49-F238E27FC236}">
                  <a16:creationId xmlns:a16="http://schemas.microsoft.com/office/drawing/2014/main" id="{D92CE515-E1D9-2C91-D438-E67581008813}"/>
                </a:ext>
              </a:extLst>
            </p:cNvPr>
            <p:cNvGrpSpPr/>
            <p:nvPr/>
          </p:nvGrpSpPr>
          <p:grpSpPr>
            <a:xfrm>
              <a:off x="8660824" y="720167"/>
              <a:ext cx="2746701" cy="5527940"/>
              <a:chOff x="2705253" y="679488"/>
              <a:chExt cx="2746701" cy="5527940"/>
            </a:xfrm>
          </p:grpSpPr>
          <p:sp>
            <p:nvSpPr>
              <p:cNvPr id="65" name="Rectangle: Rounded Corners 80">
                <a:extLst>
                  <a:ext uri="{FF2B5EF4-FFF2-40B4-BE49-F238E27FC236}">
                    <a16:creationId xmlns:a16="http://schemas.microsoft.com/office/drawing/2014/main" id="{7D58484F-173A-9F9F-E645-EDBDF1A21E00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66" name="TextBox 81">
                <a:extLst>
                  <a:ext uri="{FF2B5EF4-FFF2-40B4-BE49-F238E27FC236}">
                    <a16:creationId xmlns:a16="http://schemas.microsoft.com/office/drawing/2014/main" id="{8A8E0D4F-C566-1890-172F-D25AA9AF89DD}"/>
                  </a:ext>
                </a:extLst>
              </p:cNvPr>
              <p:cNvSpPr txBox="1"/>
              <p:nvPr/>
            </p:nvSpPr>
            <p:spPr>
              <a:xfrm>
                <a:off x="2796466" y="2600672"/>
                <a:ext cx="2655488" cy="34163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Lyrics of a place to put a text</a:t>
                </a:r>
              </a:p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This is a cake song </a:t>
                </a:r>
              </a:p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A recipe song for a cakekie</a:t>
                </a:r>
              </a:p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Cakie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cakie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cakie</a:t>
                </a:r>
                <a:endParaRPr lang="en-MY" sz="2400" b="1" dirty="0">
                  <a:solidFill>
                    <a:schemeClr val="bg1"/>
                  </a:solidFill>
                  <a:latin typeface="Gotham" panose="02000804040000020004" pitchFamily="2" charset="0"/>
                </a:endParaRPr>
              </a:p>
            </p:txBody>
          </p:sp>
        </p:grpSp>
        <p:pic>
          <p:nvPicPr>
            <p:cNvPr id="64" name="Picture 4">
              <a:extLst>
                <a:ext uri="{FF2B5EF4-FFF2-40B4-BE49-F238E27FC236}">
                  <a16:creationId xmlns:a16="http://schemas.microsoft.com/office/drawing/2014/main" id="{A3DB14D1-728F-2886-5CCB-784F86BAA6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0" b="2150"/>
            <a:stretch/>
          </p:blipFill>
          <p:spPr bwMode="auto">
            <a:xfrm>
              <a:off x="9269228" y="920535"/>
              <a:ext cx="1583851" cy="1515745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8" name="Group 4">
            <a:extLst>
              <a:ext uri="{FF2B5EF4-FFF2-40B4-BE49-F238E27FC236}">
                <a16:creationId xmlns:a16="http://schemas.microsoft.com/office/drawing/2014/main" id="{87D2B278-7330-DAB0-67F7-01121B8BBC20}"/>
              </a:ext>
            </a:extLst>
          </p:cNvPr>
          <p:cNvGrpSpPr/>
          <p:nvPr/>
        </p:nvGrpSpPr>
        <p:grpSpPr>
          <a:xfrm>
            <a:off x="8453282" y="-5833946"/>
            <a:ext cx="2728073" cy="5527940"/>
            <a:chOff x="8660824" y="720167"/>
            <a:chExt cx="2728073" cy="5527940"/>
          </a:xfrm>
        </p:grpSpPr>
        <p:grpSp>
          <p:nvGrpSpPr>
            <p:cNvPr id="71" name="Group 43">
              <a:extLst>
                <a:ext uri="{FF2B5EF4-FFF2-40B4-BE49-F238E27FC236}">
                  <a16:creationId xmlns:a16="http://schemas.microsoft.com/office/drawing/2014/main" id="{E5D329C7-D5B2-15C6-E84B-E45CD7C3033F}"/>
                </a:ext>
              </a:extLst>
            </p:cNvPr>
            <p:cNvGrpSpPr/>
            <p:nvPr/>
          </p:nvGrpSpPr>
          <p:grpSpPr>
            <a:xfrm>
              <a:off x="8660824" y="720167"/>
              <a:ext cx="2728073" cy="5527940"/>
              <a:chOff x="2705253" y="679488"/>
              <a:chExt cx="2728073" cy="5527940"/>
            </a:xfrm>
          </p:grpSpPr>
          <p:sp>
            <p:nvSpPr>
              <p:cNvPr id="78" name="Rectangle: Rounded Corners 46">
                <a:extLst>
                  <a:ext uri="{FF2B5EF4-FFF2-40B4-BE49-F238E27FC236}">
                    <a16:creationId xmlns:a16="http://schemas.microsoft.com/office/drawing/2014/main" id="{48189DA4-A8D9-6C8F-ECF3-25299B94691B}"/>
                  </a:ext>
                </a:extLst>
              </p:cNvPr>
              <p:cNvSpPr/>
              <p:nvPr/>
            </p:nvSpPr>
            <p:spPr>
              <a:xfrm>
                <a:off x="2705253" y="679488"/>
                <a:ext cx="2655488" cy="5527940"/>
              </a:xfrm>
              <a:prstGeom prst="roundRect">
                <a:avLst>
                  <a:gd name="adj" fmla="val 12350"/>
                </a:avLst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79" name="TextBox 47">
                <a:extLst>
                  <a:ext uri="{FF2B5EF4-FFF2-40B4-BE49-F238E27FC236}">
                    <a16:creationId xmlns:a16="http://schemas.microsoft.com/office/drawing/2014/main" id="{8CDD9523-1B50-2A9A-1349-D8DE2BE56E8E}"/>
                  </a:ext>
                </a:extLst>
              </p:cNvPr>
              <p:cNvSpPr txBox="1"/>
              <p:nvPr/>
            </p:nvSpPr>
            <p:spPr>
              <a:xfrm>
                <a:off x="2777838" y="3172865"/>
                <a:ext cx="2655488" cy="15696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Un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traitement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sur les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données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a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été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effectué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avant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</a:t>
                </a:r>
                <a:r>
                  <a:rPr lang="en-MY" sz="2400" b="1" dirty="0" err="1">
                    <a:solidFill>
                      <a:schemeClr val="bg1"/>
                    </a:solidFill>
                    <a:latin typeface="Gotham" panose="02000804040000020004" pitchFamily="2" charset="0"/>
                  </a:rPr>
                  <a:t>leur</a:t>
                </a:r>
                <a:r>
                  <a:rPr lang="en-MY" sz="2400" b="1" dirty="0">
                    <a:solidFill>
                      <a:schemeClr val="bg1"/>
                    </a:solidFill>
                    <a:latin typeface="Gotham" panose="02000804040000020004" pitchFamily="2" charset="0"/>
                  </a:rPr>
                  <a:t> utilisation</a:t>
                </a:r>
              </a:p>
            </p:txBody>
          </p:sp>
        </p:grpSp>
        <p:pic>
          <p:nvPicPr>
            <p:cNvPr id="72" name="Picture 4">
              <a:extLst>
                <a:ext uri="{FF2B5EF4-FFF2-40B4-BE49-F238E27FC236}">
                  <a16:creationId xmlns:a16="http://schemas.microsoft.com/office/drawing/2014/main" id="{01C6E61D-94AA-9E2F-9F95-8415639CC2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0" b="2150"/>
            <a:stretch/>
          </p:blipFill>
          <p:spPr bwMode="auto">
            <a:xfrm>
              <a:off x="9269228" y="920535"/>
              <a:ext cx="1583851" cy="1515745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49992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1576</Words>
  <Application>Microsoft Macintosh PowerPoint</Application>
  <PresentationFormat>Grand écran</PresentationFormat>
  <Paragraphs>298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Adam Medium</vt:lpstr>
      <vt:lpstr>Arial</vt:lpstr>
      <vt:lpstr>Calibri</vt:lpstr>
      <vt:lpstr>Calibri Light</vt:lpstr>
      <vt:lpstr>Century Gothic</vt:lpstr>
      <vt:lpstr>Circular</vt:lpstr>
      <vt:lpstr>Gotham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hanif mislam</dc:creator>
  <cp:lastModifiedBy>Antoine DEDIEU</cp:lastModifiedBy>
  <cp:revision>33</cp:revision>
  <dcterms:created xsi:type="dcterms:W3CDTF">2021-06-24T03:17:29Z</dcterms:created>
  <dcterms:modified xsi:type="dcterms:W3CDTF">2022-11-24T21:44:38Z</dcterms:modified>
</cp:coreProperties>
</file>

<file path=docProps/thumbnail.jpeg>
</file>